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60"/>
  </p:notesMasterIdLst>
  <p:sldIdLst>
    <p:sldId id="529" r:id="rId5"/>
    <p:sldId id="561" r:id="rId6"/>
    <p:sldId id="562" r:id="rId7"/>
    <p:sldId id="563" r:id="rId8"/>
    <p:sldId id="564" r:id="rId9"/>
    <p:sldId id="565" r:id="rId10"/>
    <p:sldId id="566" r:id="rId11"/>
    <p:sldId id="567" r:id="rId12"/>
    <p:sldId id="568" r:id="rId13"/>
    <p:sldId id="569" r:id="rId14"/>
    <p:sldId id="570" r:id="rId15"/>
    <p:sldId id="571" r:id="rId16"/>
    <p:sldId id="572" r:id="rId17"/>
    <p:sldId id="573" r:id="rId18"/>
    <p:sldId id="574" r:id="rId19"/>
    <p:sldId id="575" r:id="rId20"/>
    <p:sldId id="576" r:id="rId21"/>
    <p:sldId id="577" r:id="rId22"/>
    <p:sldId id="578" r:id="rId23"/>
    <p:sldId id="579" r:id="rId24"/>
    <p:sldId id="580" r:id="rId25"/>
    <p:sldId id="581" r:id="rId26"/>
    <p:sldId id="582" r:id="rId27"/>
    <p:sldId id="583" r:id="rId28"/>
    <p:sldId id="584" r:id="rId29"/>
    <p:sldId id="585" r:id="rId30"/>
    <p:sldId id="586" r:id="rId31"/>
    <p:sldId id="587" r:id="rId32"/>
    <p:sldId id="588" r:id="rId33"/>
    <p:sldId id="589" r:id="rId34"/>
    <p:sldId id="590" r:id="rId35"/>
    <p:sldId id="591" r:id="rId36"/>
    <p:sldId id="592" r:id="rId37"/>
    <p:sldId id="593" r:id="rId38"/>
    <p:sldId id="594" r:id="rId39"/>
    <p:sldId id="595" r:id="rId40"/>
    <p:sldId id="596" r:id="rId41"/>
    <p:sldId id="597" r:id="rId42"/>
    <p:sldId id="598" r:id="rId43"/>
    <p:sldId id="599" r:id="rId44"/>
    <p:sldId id="600" r:id="rId45"/>
    <p:sldId id="601" r:id="rId46"/>
    <p:sldId id="602" r:id="rId47"/>
    <p:sldId id="603" r:id="rId48"/>
    <p:sldId id="604" r:id="rId49"/>
    <p:sldId id="605" r:id="rId50"/>
    <p:sldId id="606" r:id="rId51"/>
    <p:sldId id="607" r:id="rId52"/>
    <p:sldId id="608" r:id="rId53"/>
    <p:sldId id="609" r:id="rId54"/>
    <p:sldId id="610" r:id="rId55"/>
    <p:sldId id="611" r:id="rId56"/>
    <p:sldId id="558" r:id="rId57"/>
    <p:sldId id="528" r:id="rId58"/>
    <p:sldId id="274"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shner, Allison" initials="KA" lastIdx="3" clrIdx="0">
    <p:extLst>
      <p:ext uri="{19B8F6BF-5375-455C-9EA6-DF929625EA0E}">
        <p15:presenceInfo xmlns:p15="http://schemas.microsoft.com/office/powerpoint/2012/main" userId="S::akushner@illinois.edu::80494d2b-db97-42ec-b70e-d9b973a710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4113"/>
    <a:srgbClr val="E84A27"/>
    <a:srgbClr val="13294B"/>
    <a:srgbClr val="131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626"/>
  </p:normalViewPr>
  <p:slideViewPr>
    <p:cSldViewPr snapToGrid="0" snapToObjects="1">
      <p:cViewPr varScale="1">
        <p:scale>
          <a:sx n="108" d="100"/>
          <a:sy n="108" d="100"/>
        </p:scale>
        <p:origin x="714"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04159E-4837-4D4C-BDC2-03D1392E200E}"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B3B86-7B91-F344-A837-A8CD7E79C215}" type="slidenum">
              <a:rPr lang="en-US" smtClean="0"/>
              <a:t>‹#›</a:t>
            </a:fld>
            <a:endParaRPr lang="en-US"/>
          </a:p>
        </p:txBody>
      </p:sp>
    </p:spTree>
    <p:extLst>
      <p:ext uri="{BB962C8B-B14F-4D97-AF65-F5344CB8AC3E}">
        <p14:creationId xmlns:p14="http://schemas.microsoft.com/office/powerpoint/2010/main" val="2444320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F3D9-CE53-E945-A1D1-6053E0621303}" type="slidenum">
              <a:rPr lang="en-US" smtClean="0"/>
              <a:t>1</a:t>
            </a:fld>
            <a:endParaRPr lang="en-US" dirty="0"/>
          </a:p>
        </p:txBody>
      </p:sp>
    </p:spTree>
    <p:extLst>
      <p:ext uri="{BB962C8B-B14F-4D97-AF65-F5344CB8AC3E}">
        <p14:creationId xmlns:p14="http://schemas.microsoft.com/office/powerpoint/2010/main" val="666639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 are another semantic structure. They're announced as image by the screen reader to alert the reader that they are there. Some people assume that the screen reader will somehow describe that image. Image content is invisible to users who are blind, and so we need to have some alternative for presenting the key points of that image. And that's where we are using alternative text, or alt text. Some things to keep in mind is that alternative descriptions must be concise, unique, and tell the reader what information is being presented. Try to keep alt text to two short sentences that describe the key points of the image for its use within that context. If the same image is used in multiple places and the context changes, that alternative description may change. </a:t>
            </a:r>
            <a:endParaRPr lang="en-US" b="1"/>
          </a:p>
          <a:p>
            <a:r>
              <a:rPr lang="en-US"/>
              <a:t>Not every image though presents information. Some images don't contain any text, they're not a logo, it's something for the look and feel. Think of a Christmas card where we have a beautiful, picture of some pine cones and some pine needles for a fur tree. It doesn't present information from the card.  So a decorative image would then be omitted from the document structure. Mark those types of images as decorative. Remember, if it contains text, it's not decorative. If it's a logo, it's not decorative. Logos are considered branding and give authenticity to documents. </a:t>
            </a:r>
            <a:endParaRPr lang="en-US" b="1"/>
          </a:p>
          <a:p>
            <a:r>
              <a:rPr lang="en-US"/>
              <a:t>If you want to use an image as a link, please contact me or your accessibility liaison for information on how to do that. Hint, those images are never decorative.-- (Add why?)</a:t>
            </a:r>
            <a:endParaRPr lang="en-US" b="1">
              <a:cs typeface="Calibri"/>
            </a:endParaRPr>
          </a:p>
        </p:txBody>
      </p:sp>
      <p:sp>
        <p:nvSpPr>
          <p:cNvPr id="4" name="Slide Number Placeholder 3"/>
          <p:cNvSpPr>
            <a:spLocks noGrp="1"/>
          </p:cNvSpPr>
          <p:nvPr>
            <p:ph type="sldNum" sz="quarter" idx="5"/>
          </p:nvPr>
        </p:nvSpPr>
        <p:spPr/>
        <p:txBody>
          <a:bodyPr/>
          <a:lstStyle/>
          <a:p>
            <a:fld id="{2E68F3D9-CE53-E945-A1D1-6053E0621303}" type="slidenum">
              <a:rPr lang="en-US" smtClean="0"/>
              <a:t>10</a:t>
            </a:fld>
            <a:endParaRPr lang="en-US"/>
          </a:p>
        </p:txBody>
      </p:sp>
    </p:spTree>
    <p:extLst>
      <p:ext uri="{BB962C8B-B14F-4D97-AF65-F5344CB8AC3E}">
        <p14:creationId xmlns:p14="http://schemas.microsoft.com/office/powerpoint/2010/main" val="1057102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of color is our last basic. Color contrast is something that we tend to take for granted in that, most of us can perceive color with no problem. We tend to like subtle color combinations. And unfortunately that doesn't work for many people. Some people have a form of colorblindness and others have difficulties perceiving certain color combinations. </a:t>
            </a:r>
            <a:endParaRPr lang="en-US">
              <a:cs typeface="Calibri"/>
            </a:endParaRPr>
          </a:p>
        </p:txBody>
      </p:sp>
      <p:sp>
        <p:nvSpPr>
          <p:cNvPr id="4" name="Slide Number Placeholder 3"/>
          <p:cNvSpPr>
            <a:spLocks noGrp="1"/>
          </p:cNvSpPr>
          <p:nvPr>
            <p:ph type="sldNum" sz="quarter" idx="5"/>
          </p:nvPr>
        </p:nvSpPr>
        <p:spPr/>
        <p:txBody>
          <a:bodyPr/>
          <a:lstStyle/>
          <a:p>
            <a:fld id="{2E68F3D9-CE53-E945-A1D1-6053E0621303}" type="slidenum">
              <a:rPr lang="en-US" smtClean="0"/>
              <a:t>11</a:t>
            </a:fld>
            <a:endParaRPr lang="en-US"/>
          </a:p>
        </p:txBody>
      </p:sp>
    </p:spTree>
    <p:extLst>
      <p:ext uri="{BB962C8B-B14F-4D97-AF65-F5344CB8AC3E}">
        <p14:creationId xmlns:p14="http://schemas.microsoft.com/office/powerpoint/2010/main" val="1336856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see here on this slide a grid of information. This is from the Office of Strategic Marketing and Branding. It's a table showing the color combinations that are in the color branding that public Affairs has published, and it shows which combinations work. If something say No, that means those two colors do not have sufficient contrast if you try to use them together. The foreground would not be perceptible from the background, so the text wouldn't be able to be read. If it says Large font, that means something can color contrast works fine, but only if it is large text, and that would be text that is greater than 16 points and bold. And if you try to use it for something smaller than that, it will not have sufficient contrast.  There are other colors combinations here that say Good. This means the combination works fine at all text sizes. Pay attention to what you're doing with your color contrast. A good rule of thumb is if you're not sure that a combination has sufficient contrast, it probably doesn't. Error on the side of higher contrast than you might think you need. </a:t>
            </a:r>
          </a:p>
          <a:p>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2E68F3D9-CE53-E945-A1D1-6053E0621303}" type="slidenum">
              <a:rPr lang="en-US" smtClean="0"/>
              <a:t>12</a:t>
            </a:fld>
            <a:endParaRPr lang="en-US"/>
          </a:p>
        </p:txBody>
      </p:sp>
    </p:spTree>
    <p:extLst>
      <p:ext uri="{BB962C8B-B14F-4D97-AF65-F5344CB8AC3E}">
        <p14:creationId xmlns:p14="http://schemas.microsoft.com/office/powerpoint/2010/main" val="3920097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URLs of the links are not human readable, it'll be read as a long string of letters and numbers with no spaces. So URLs should not be link text, instead, you need the human readable text or link text as we call it. The link text should describe where the link goes. And you want it to be concise. Don't use a paragraph for a link. Don't use a whole sentence for a link. Use a word or two that will be descriptive. Go to Illinois short URL is an exception that we've promoted because it's a short, human readable, and memorable URL. If you really need to have that URL listed in the page, then use a link with descriptive link text, and that's your live link. Follow that with the URL in parentheses and make sure that is not a hyperlink. That way a person reading it is going to get to the active link, a descriptive link text, and then afterwards if they browse past that, they'll get to that URL and they'll be able to figure out, "oh, hey, this is the URL, and I'm </a:t>
            </a:r>
            <a:r>
              <a:rPr lang="en-US" err="1"/>
              <a:t>gonna</a:t>
            </a:r>
            <a:r>
              <a:rPr lang="en-US"/>
              <a:t> skip it", so they can skip past that. It'll skip as a single word for them. So that's the best of both worlds. If you're distributing and print, or you think it's going be printed, that makes sense to do if the URL's needed. If not, and you're just distributing electronically, use your descriptive link text. </a:t>
            </a:r>
          </a:p>
        </p:txBody>
      </p:sp>
      <p:sp>
        <p:nvSpPr>
          <p:cNvPr id="4" name="Slide Number Placeholder 3"/>
          <p:cNvSpPr>
            <a:spLocks noGrp="1"/>
          </p:cNvSpPr>
          <p:nvPr>
            <p:ph type="sldNum" sz="quarter" idx="5"/>
          </p:nvPr>
        </p:nvSpPr>
        <p:spPr/>
        <p:txBody>
          <a:bodyPr/>
          <a:lstStyle/>
          <a:p>
            <a:fld id="{2E68F3D9-CE53-E945-A1D1-6053E0621303}" type="slidenum">
              <a:rPr lang="en-US" smtClean="0"/>
              <a:t>13</a:t>
            </a:fld>
            <a:endParaRPr lang="en-US"/>
          </a:p>
        </p:txBody>
      </p:sp>
    </p:spTree>
    <p:extLst>
      <p:ext uri="{BB962C8B-B14F-4D97-AF65-F5344CB8AC3E}">
        <p14:creationId xmlns:p14="http://schemas.microsoft.com/office/powerpoint/2010/main" val="2928075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here are the five steps to ensuring your Word document is accessible. You want to define built-in styles for use. These built-in styles will give the semantic role of the information. Use those styles as you need. Again, use them for headings, use them for lists, use them for tables. Make sure you set alternate text for images. Set the title and document settings and that helps with identifying the document. And then you'll run something called the accessibility check tool, and you may already be aware of that tool. It's very useful but there are some limitations to it to be aware of. But that is the five steps. None of these are difficult, it's just needing to know to do them. Let's begin.</a:t>
            </a:r>
          </a:p>
        </p:txBody>
      </p:sp>
      <p:sp>
        <p:nvSpPr>
          <p:cNvPr id="4" name="Slide Number Placeholder 3"/>
          <p:cNvSpPr>
            <a:spLocks noGrp="1"/>
          </p:cNvSpPr>
          <p:nvPr>
            <p:ph type="sldNum" sz="quarter" idx="5"/>
          </p:nvPr>
        </p:nvSpPr>
        <p:spPr/>
        <p:txBody>
          <a:bodyPr/>
          <a:lstStyle/>
          <a:p>
            <a:fld id="{2E68F3D9-CE53-E945-A1D1-6053E0621303}" type="slidenum">
              <a:rPr lang="en-US" smtClean="0"/>
              <a:t>14</a:t>
            </a:fld>
            <a:endParaRPr lang="en-US"/>
          </a:p>
        </p:txBody>
      </p:sp>
    </p:spTree>
    <p:extLst>
      <p:ext uri="{BB962C8B-B14F-4D97-AF65-F5344CB8AC3E}">
        <p14:creationId xmlns:p14="http://schemas.microsoft.com/office/powerpoint/2010/main" val="2946713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That's the basics of semantic structures: headings, image alternative text, use of tables, lists, and color.</a:t>
            </a:r>
          </a:p>
          <a:p>
            <a:r>
              <a:rPr lang="en-US"/>
              <a:t>Now let's talk about how that's done in Microsoft Word. </a:t>
            </a:r>
            <a:endParaRPr lang="en-US">
              <a:cs typeface="Calibri"/>
            </a:endParaRPr>
          </a:p>
          <a:p>
            <a:r>
              <a:rPr lang="en-US" b="1">
                <a:cs typeface="Calibri"/>
              </a:rPr>
              <a:t>This is where the interactive portion starts.</a:t>
            </a:r>
          </a:p>
        </p:txBody>
      </p:sp>
      <p:sp>
        <p:nvSpPr>
          <p:cNvPr id="4" name="Slide Number Placeholder 3"/>
          <p:cNvSpPr>
            <a:spLocks noGrp="1"/>
          </p:cNvSpPr>
          <p:nvPr>
            <p:ph type="sldNum" sz="quarter" idx="5"/>
          </p:nvPr>
        </p:nvSpPr>
        <p:spPr/>
        <p:txBody>
          <a:bodyPr/>
          <a:lstStyle/>
          <a:p>
            <a:fld id="{2E68F3D9-CE53-E945-A1D1-6053E0621303}" type="slidenum">
              <a:rPr lang="en-US" smtClean="0"/>
              <a:t>15</a:t>
            </a:fld>
            <a:endParaRPr lang="en-US"/>
          </a:p>
        </p:txBody>
      </p:sp>
    </p:spTree>
    <p:extLst>
      <p:ext uri="{BB962C8B-B14F-4D97-AF65-F5344CB8AC3E}">
        <p14:creationId xmlns:p14="http://schemas.microsoft.com/office/powerpoint/2010/main" val="4222229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here is a Word document. Using the Microsoft Word for Windows. </a:t>
            </a:r>
          </a:p>
          <a:p>
            <a:r>
              <a:rPr lang="en-US"/>
              <a:t>There is a difference between the Microsoft products for Windows and for the Mac, and there are some features available in Windows that aren't available on the Mac. So if you're using a different machine, follow along as best you can. </a:t>
            </a:r>
            <a:endParaRPr lang="en-US">
              <a:cs typeface="Calibri"/>
            </a:endParaRPr>
          </a:p>
          <a:p>
            <a:r>
              <a:rPr lang="en-US"/>
              <a:t>So here's a document that has good visual hierarchy. It's best practice for making word documents accessible. I can tell what my title is. I can tell that my text is not a heading. I can see my headings and I can see there's a list here, and so I can figure out how the information is structured as I scroll through it, so that's really good. Unfortunately, this document is not accessible and even though it looks great, the reason why it's not accessible is it has no semantic information. It did not use the inline, the built-in style. </a:t>
            </a:r>
            <a:endParaRPr lang="en-US">
              <a:cs typeface="Calibri" panose="020F0502020204030204"/>
            </a:endParaRPr>
          </a:p>
          <a:p>
            <a:r>
              <a:rPr lang="en-US"/>
              <a:t>If you look in the ribbon about the middle of the ribbon, there's this large white box with the word styles under it, and it's got normal, heading one, heading two, heading three, heading four, et cetera. Title and so on. Those built-in styles are what give that extra semantic information for assistive technologies. It's under the hood, so to say,  and you wouldn't know about it if nobody told you. We need to make headings actual headings, and not just look like one. So let's make our entire document normal text and then we can get to work.</a:t>
            </a:r>
            <a:endParaRPr lang="en-US">
              <a:cs typeface="Calibri" panose="020F0502020204030204"/>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2E68F3D9-CE53-E945-A1D1-6053E0621303}" type="slidenum">
              <a:rPr lang="en-US" smtClean="0"/>
              <a:t>16</a:t>
            </a:fld>
            <a:endParaRPr lang="en-US"/>
          </a:p>
        </p:txBody>
      </p:sp>
    </p:spTree>
    <p:extLst>
      <p:ext uri="{BB962C8B-B14F-4D97-AF65-F5344CB8AC3E}">
        <p14:creationId xmlns:p14="http://schemas.microsoft.com/office/powerpoint/2010/main" val="588659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we're going to talk about now is how to make redefine these built-in styles to make them appear the way we want because they're really what's built-in for Word isn't useful or very accessible. </a:t>
            </a:r>
          </a:p>
          <a:p>
            <a:r>
              <a:rPr lang="en-US"/>
              <a:t>So what I have here, I have the style that I want Heading 1, but the font's too small, et cetera. So we need to update our built in style settings.</a:t>
            </a:r>
            <a:endParaRPr lang="en-US">
              <a:cs typeface="Calibri"/>
            </a:endParaRPr>
          </a:p>
        </p:txBody>
      </p:sp>
      <p:sp>
        <p:nvSpPr>
          <p:cNvPr id="4" name="Slide Number Placeholder 3"/>
          <p:cNvSpPr>
            <a:spLocks noGrp="1"/>
          </p:cNvSpPr>
          <p:nvPr>
            <p:ph type="sldNum" sz="quarter" idx="5"/>
          </p:nvPr>
        </p:nvSpPr>
        <p:spPr/>
        <p:txBody>
          <a:bodyPr/>
          <a:lstStyle/>
          <a:p>
            <a:fld id="{2E68F3D9-CE53-E945-A1D1-6053E0621303}" type="slidenum">
              <a:rPr lang="en-US" smtClean="0"/>
              <a:t>17</a:t>
            </a:fld>
            <a:endParaRPr lang="en-US"/>
          </a:p>
        </p:txBody>
      </p:sp>
    </p:spTree>
    <p:extLst>
      <p:ext uri="{BB962C8B-B14F-4D97-AF65-F5344CB8AC3E}">
        <p14:creationId xmlns:p14="http://schemas.microsoft.com/office/powerpoint/2010/main" val="1136208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first tackle paragraph style as most content in a Word document is going to be paragraphs.</a:t>
            </a:r>
            <a:endParaRPr lang="en-US">
              <a:cs typeface="Calibri"/>
            </a:endParaRPr>
          </a:p>
        </p:txBody>
      </p:sp>
      <p:sp>
        <p:nvSpPr>
          <p:cNvPr id="4" name="Slide Number Placeholder 3"/>
          <p:cNvSpPr>
            <a:spLocks noGrp="1"/>
          </p:cNvSpPr>
          <p:nvPr>
            <p:ph type="sldNum" sz="quarter" idx="5"/>
          </p:nvPr>
        </p:nvSpPr>
        <p:spPr/>
        <p:txBody>
          <a:bodyPr/>
          <a:lstStyle/>
          <a:p>
            <a:fld id="{2E68F3D9-CE53-E945-A1D1-6053E0621303}" type="slidenum">
              <a:rPr lang="en-US" smtClean="0"/>
              <a:t>18</a:t>
            </a:fld>
            <a:endParaRPr lang="en-US"/>
          </a:p>
        </p:txBody>
      </p:sp>
    </p:spTree>
    <p:extLst>
      <p:ext uri="{BB962C8B-B14F-4D97-AF65-F5344CB8AC3E}">
        <p14:creationId xmlns:p14="http://schemas.microsoft.com/office/powerpoint/2010/main" val="386198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 the tool bar I'm going to click on the expansion arrow at the bottom right corner of the paragraph section. Now I have a dialog box that I can adjust settings. </a:t>
            </a:r>
          </a:p>
          <a:p>
            <a:r>
              <a:rPr lang="en-US">
                <a:cs typeface="Calibri"/>
              </a:rPr>
              <a:t>Assuming our language is English our paragraphs should be Left aligned, no indentation, no spacing before a paragraph, 12pt spacing after a paragraph and we want multiple line spacing. Here we get to pick a number and it is recommended to choose something between 1.2 and 1.5, depending on the font choice. This is to spread out the lines within a paragraph so that letters that dangle below or ascend above the line of text have space to be read clearly. For this document, I'm going to choose 1.2.</a:t>
            </a:r>
          </a:p>
        </p:txBody>
      </p:sp>
      <p:sp>
        <p:nvSpPr>
          <p:cNvPr id="4" name="Slide Number Placeholder 3"/>
          <p:cNvSpPr>
            <a:spLocks noGrp="1"/>
          </p:cNvSpPr>
          <p:nvPr>
            <p:ph type="sldNum" sz="quarter" idx="5"/>
          </p:nvPr>
        </p:nvSpPr>
        <p:spPr/>
        <p:txBody>
          <a:bodyPr/>
          <a:lstStyle/>
          <a:p>
            <a:fld id="{2E68F3D9-CE53-E945-A1D1-6053E0621303}" type="slidenum">
              <a:rPr lang="en-US" smtClean="0"/>
              <a:t>19</a:t>
            </a:fld>
            <a:endParaRPr lang="en-US"/>
          </a:p>
        </p:txBody>
      </p:sp>
    </p:spTree>
    <p:extLst>
      <p:ext uri="{BB962C8B-B14F-4D97-AF65-F5344CB8AC3E}">
        <p14:creationId xmlns:p14="http://schemas.microsoft.com/office/powerpoint/2010/main" val="2334727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thing you need to know when you're thinking about making your Word document accessible is that you need to make it usable for multiple modes of interaction. When we're talking about disabilities, we're talking about different ways of interacting with information and with technology. You need to make your document usable by those who, may not be able to interact with your document visually, who will interact with it visually, but might have limitations, who might have difficulty focusing or reading, et cetera, who might have difficulty manipulating the document. And so you need to be thinking about these multiple modes of interaction as you're creating your document. And this is important to keep in mind because frequently when we're talking about making a document accessible, we're not just talking about users who are those who are blind or those who might be colorblind or something like that. We're talking about all of these, four ways of interacting, visual, non-visual, visual limitations, and difficulty focusing and reading. </a:t>
            </a:r>
          </a:p>
        </p:txBody>
      </p:sp>
      <p:sp>
        <p:nvSpPr>
          <p:cNvPr id="4" name="Slide Number Placeholder 3"/>
          <p:cNvSpPr>
            <a:spLocks noGrp="1"/>
          </p:cNvSpPr>
          <p:nvPr>
            <p:ph type="sldNum" sz="quarter" idx="5"/>
          </p:nvPr>
        </p:nvSpPr>
        <p:spPr/>
        <p:txBody>
          <a:bodyPr/>
          <a:lstStyle/>
          <a:p>
            <a:fld id="{2E68F3D9-CE53-E945-A1D1-6053E0621303}" type="slidenum">
              <a:rPr lang="en-US" smtClean="0"/>
              <a:t>2</a:t>
            </a:fld>
            <a:endParaRPr lang="en-US"/>
          </a:p>
        </p:txBody>
      </p:sp>
    </p:spTree>
    <p:extLst>
      <p:ext uri="{BB962C8B-B14F-4D97-AF65-F5344CB8AC3E}">
        <p14:creationId xmlns:p14="http://schemas.microsoft.com/office/powerpoint/2010/main" val="2040049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change the spacing after a paragraph so that we don't have to have to hit enter multiple times to spread out the paragraphs. Remember that a screen reader will read "blank" for each blank line. The spacing after the paragraph should match your font size. </a:t>
            </a:r>
          </a:p>
          <a:p>
            <a:endParaRPr lang="en-US"/>
          </a:p>
          <a:p>
            <a:r>
              <a:rPr lang="en-US"/>
              <a:t>Now we need to remove those blank lines from our document and you could use your arrow keys to try to find them but if we click on the hidden formatting button (looks like a backwards P) then you'll see where those paragraph spaces were inserted and we can quickly remove them. Then you can turn your hidden formatting button back off.</a:t>
            </a:r>
          </a:p>
        </p:txBody>
      </p:sp>
      <p:sp>
        <p:nvSpPr>
          <p:cNvPr id="4" name="Slide Number Placeholder 3"/>
          <p:cNvSpPr>
            <a:spLocks noGrp="1"/>
          </p:cNvSpPr>
          <p:nvPr>
            <p:ph type="sldNum" sz="quarter" idx="5"/>
          </p:nvPr>
        </p:nvSpPr>
        <p:spPr/>
        <p:txBody>
          <a:bodyPr/>
          <a:lstStyle/>
          <a:p>
            <a:fld id="{2E68F3D9-CE53-E945-A1D1-6053E0621303}" type="slidenum">
              <a:rPr lang="en-US" smtClean="0"/>
              <a:t>20</a:t>
            </a:fld>
            <a:endParaRPr lang="en-US"/>
          </a:p>
        </p:txBody>
      </p:sp>
    </p:spTree>
    <p:extLst>
      <p:ext uri="{BB962C8B-B14F-4D97-AF65-F5344CB8AC3E}">
        <p14:creationId xmlns:p14="http://schemas.microsoft.com/office/powerpoint/2010/main" val="1335989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We've setup are paragraph styles but we need to adjust our style/heading font properties.</a:t>
            </a:r>
            <a:endParaRPr lang="en-US"/>
          </a:p>
          <a:p>
            <a:endParaRPr lang="en-US"/>
          </a:p>
          <a:p>
            <a:r>
              <a:rPr lang="en-US"/>
              <a:t>So we've set up our paragraph styles, and the rest of this is </a:t>
            </a:r>
            <a:r>
              <a:rPr lang="en-US" err="1"/>
              <a:t>gonna</a:t>
            </a:r>
            <a:r>
              <a:rPr lang="en-US"/>
              <a:t> be a little bit of a repeat of this type of thing. We know we want. Headings to be a certain way, and we've already modified those in this document and we don't want to throw that away. And so we're wanting to keep it. So instead of replacing it, we're going to modify, or instead of coming up with something from scratch, we're </a:t>
            </a:r>
            <a:r>
              <a:rPr lang="en-US" err="1"/>
              <a:t>gonna</a:t>
            </a:r>
            <a:r>
              <a:rPr lang="en-US"/>
              <a:t> try to preserve this. So I could, just to show you, here's what the default word heading one looks like. This is terrible. Partially. You can't really tell much difference between the different heading levels. Heading one to heading two. There's a huge difference, but heading two to heading three, not so much heading green to heading four, not so much. Also, there is no the color contrast is very poor. The, that blue on white, that particular shade is not sufficient and so it will not work for many users and so we can't use the, that default heading. And then the final thing is that headings, you don't really want your headings to be spaced evenly between the text that it's introducing and what comes before you want the heading to be closer to where it's coming. This is a form of chunking where you're presenting information in a way that it feels connected to someone. And it makes it easier to parse a document and understand what's related. And so we're </a:t>
            </a:r>
            <a:r>
              <a:rPr lang="en-US" err="1"/>
              <a:t>gonna</a:t>
            </a:r>
            <a:r>
              <a:rPr lang="en-US"/>
              <a:t> fix that by changing our style. So I'm </a:t>
            </a:r>
            <a:r>
              <a:rPr lang="en-US" err="1"/>
              <a:t>gonna</a:t>
            </a:r>
            <a:r>
              <a:rPr lang="en-US"/>
              <a:t> undo what I did. </a:t>
            </a:r>
          </a:p>
        </p:txBody>
      </p:sp>
      <p:sp>
        <p:nvSpPr>
          <p:cNvPr id="4" name="Slide Number Placeholder 3"/>
          <p:cNvSpPr>
            <a:spLocks noGrp="1"/>
          </p:cNvSpPr>
          <p:nvPr>
            <p:ph type="sldNum" sz="quarter" idx="5"/>
          </p:nvPr>
        </p:nvSpPr>
        <p:spPr/>
        <p:txBody>
          <a:bodyPr/>
          <a:lstStyle/>
          <a:p>
            <a:fld id="{2E68F3D9-CE53-E945-A1D1-6053E0621303}" type="slidenum">
              <a:rPr lang="en-US" smtClean="0"/>
              <a:t>21</a:t>
            </a:fld>
            <a:endParaRPr lang="en-US"/>
          </a:p>
        </p:txBody>
      </p:sp>
    </p:spTree>
    <p:extLst>
      <p:ext uri="{BB962C8B-B14F-4D97-AF65-F5344CB8AC3E}">
        <p14:creationId xmlns:p14="http://schemas.microsoft.com/office/powerpoint/2010/main" val="263128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 go to your heading one in a quick update to match selections since it's already what I want. So there we go. I've already done that, and it applied it. Let's go here. Let's do the same thing for heading two.</a:t>
            </a:r>
          </a:p>
        </p:txBody>
      </p:sp>
      <p:sp>
        <p:nvSpPr>
          <p:cNvPr id="4" name="Slide Number Placeholder 3"/>
          <p:cNvSpPr>
            <a:spLocks noGrp="1"/>
          </p:cNvSpPr>
          <p:nvPr>
            <p:ph type="sldNum" sz="quarter" idx="5"/>
          </p:nvPr>
        </p:nvSpPr>
        <p:spPr/>
        <p:txBody>
          <a:bodyPr/>
          <a:lstStyle/>
          <a:p>
            <a:fld id="{2E68F3D9-CE53-E945-A1D1-6053E0621303}" type="slidenum">
              <a:rPr lang="en-US" smtClean="0"/>
              <a:t>22</a:t>
            </a:fld>
            <a:endParaRPr lang="en-US"/>
          </a:p>
        </p:txBody>
      </p:sp>
    </p:spTree>
    <p:extLst>
      <p:ext uri="{BB962C8B-B14F-4D97-AF65-F5344CB8AC3E}">
        <p14:creationId xmlns:p14="http://schemas.microsoft.com/office/powerpoint/2010/main" val="1483212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8F3D9-CE53-E945-A1D1-6053E0621303}" type="slidenum">
              <a:rPr lang="en-US" smtClean="0"/>
              <a:t>23</a:t>
            </a:fld>
            <a:endParaRPr lang="en-US"/>
          </a:p>
        </p:txBody>
      </p:sp>
    </p:spTree>
    <p:extLst>
      <p:ext uri="{BB962C8B-B14F-4D97-AF65-F5344CB8AC3E}">
        <p14:creationId xmlns:p14="http://schemas.microsoft.com/office/powerpoint/2010/main" val="816311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 did that here, but note that it's not applied here. So just updating the Mac selection, it will apply it where I updated it, but it won't apply it throughout the document. And so I need to go through and make sure that I click on each heading two and set that up. This important note is a heading three, so update to match selection. There we go. So I've done. But I do have an issue where my line spacing is poor. So even though I've set those up, I'm now going to go in and modify this and go to paragraph and I'm going to change what comes after the paragraph, because I don't really want much space there. I do want more before the paragraph. So typically one and a half times your lines, your font size. So 18 points in this case, half a line after six points. That's a pretty good place to start. You can modify it. The important thing is that it's clear to see that there's more space above this heading than below, and there's a little bit of space between the heading and the text that follows it. So it's not difficult to parse. This will change again based on the font that you use, so use your best judgment. But as a general rule, one and a half times the space before, half a line after, and you're good to go there and notice how everywhere I applied it, it went ahead and updated it throughout the whole document. Down here, it's not updated because it hasn't been applied. So using those built-in headings actually helps you change the look and feel your document so you're not risking or having to remember what did I set that font size as from a headings. What color did I use? What was the line spacing that I used for that? You don't have to remember that because it's recorded in the style. So here's a heading three. I'm going to go ahead and modify. So again, I don't want that after one and a half lines again. There we go. And so that now updated throughout. Here's one that didn't for some reason. Why not? Ah, that's because I didn't set that heading. There's another way you can check we can click on it and look. And guess another thing we can do is we can go to view. And under view there is the navigation pain. I click on the navigation pain that's going to show me the headings in my document. And so if I look at this and I notice something is out of place. Let's say I set that as an H two inadvertently. I may not notice that if I'm scanning through document quickly in this outline though, I can tell that is at the same level as check accessibility while you work. That's an error I know to go fix that. Now if I click, I'll jump to that in the document, and now I can just fix that. I know I've got built-in headings and styles. This isn't appearing, so I obviously missed one, and so I can click on that and make it a heading. So that's how to set up headings. </a:t>
            </a:r>
          </a:p>
        </p:txBody>
      </p:sp>
      <p:sp>
        <p:nvSpPr>
          <p:cNvPr id="4" name="Slide Number Placeholder 3"/>
          <p:cNvSpPr>
            <a:spLocks noGrp="1"/>
          </p:cNvSpPr>
          <p:nvPr>
            <p:ph type="sldNum" sz="quarter" idx="5"/>
          </p:nvPr>
        </p:nvSpPr>
        <p:spPr/>
        <p:txBody>
          <a:bodyPr/>
          <a:lstStyle/>
          <a:p>
            <a:fld id="{2E68F3D9-CE53-E945-A1D1-6053E0621303}" type="slidenum">
              <a:rPr lang="en-US" smtClean="0"/>
              <a:t>24</a:t>
            </a:fld>
            <a:endParaRPr lang="en-US"/>
          </a:p>
        </p:txBody>
      </p:sp>
    </p:spTree>
    <p:extLst>
      <p:ext uri="{BB962C8B-B14F-4D97-AF65-F5344CB8AC3E}">
        <p14:creationId xmlns:p14="http://schemas.microsoft.com/office/powerpoint/2010/main" val="1112307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 have a document that I'd say is mostly accessible. We have our heading structure. It's very legible as far as the white space used. We know it has that semantic structure in place. The last thing I'm going to check is this list. It's very difficult to not make a list in Microsoft Word, but the way you check that is just click on it somewhere and see if this list box is highlighted. If it is, then you're in good shape, so that's what you'll do. This is five steps. The steps are in order. It's a series of steps to use in a workflow. So using a numbered list makes sense here. If not, I'd want to use a bulleted list. Again, you'll use your judgment and determine "do I need a numbered list or not?". If I don't need a numbered list, if the order doesn't matter, then I should use a bulleted list because that's less information that a screen reader user or another technology user has to listen. They don't need to have the number getting in the way of reading of the text when it's not important. </a:t>
            </a:r>
          </a:p>
        </p:txBody>
      </p:sp>
      <p:sp>
        <p:nvSpPr>
          <p:cNvPr id="4" name="Slide Number Placeholder 3"/>
          <p:cNvSpPr>
            <a:spLocks noGrp="1"/>
          </p:cNvSpPr>
          <p:nvPr>
            <p:ph type="sldNum" sz="quarter" idx="5"/>
          </p:nvPr>
        </p:nvSpPr>
        <p:spPr/>
        <p:txBody>
          <a:bodyPr/>
          <a:lstStyle/>
          <a:p>
            <a:fld id="{2E68F3D9-CE53-E945-A1D1-6053E0621303}" type="slidenum">
              <a:rPr lang="en-US" smtClean="0"/>
              <a:t>25</a:t>
            </a:fld>
            <a:endParaRPr lang="en-US"/>
          </a:p>
        </p:txBody>
      </p:sp>
    </p:spTree>
    <p:extLst>
      <p:ext uri="{BB962C8B-B14F-4D97-AF65-F5344CB8AC3E}">
        <p14:creationId xmlns:p14="http://schemas.microsoft.com/office/powerpoint/2010/main" val="1325020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Let's say I want to insert a table, so I'll go here. And when you're inserting a table, you don't </a:t>
            </a:r>
            <a:r>
              <a:rPr lang="en-US"/>
              <a:t>want</a:t>
            </a:r>
            <a:r>
              <a:rPr lang="en-US" b="0"/>
              <a:t> </a:t>
            </a:r>
            <a:r>
              <a:rPr lang="en-US"/>
              <a:t>to </a:t>
            </a:r>
            <a:r>
              <a:rPr lang="en-US" b="0"/>
              <a:t>use the draw table feature. The draw table feature will cause that table to be rendered </a:t>
            </a:r>
            <a:r>
              <a:rPr lang="en-US"/>
              <a:t>an image</a:t>
            </a:r>
            <a:r>
              <a:rPr lang="en-US" b="0"/>
              <a:t>. With markup, that's a little bit weird for the screen reader. So you don't </a:t>
            </a:r>
            <a:r>
              <a:rPr lang="en-US"/>
              <a:t>want</a:t>
            </a:r>
            <a:r>
              <a:rPr lang="en-US" b="0"/>
              <a:t> do that. Instead, you're </a:t>
            </a:r>
            <a:r>
              <a:rPr lang="en-US"/>
              <a:t>going to</a:t>
            </a:r>
            <a:r>
              <a:rPr lang="en-US" b="0"/>
              <a:t> insert a table. So go to insert click table and then decide how many rows and columns you want. You can do that by </a:t>
            </a:r>
            <a:r>
              <a:rPr lang="en-US"/>
              <a:t>going</a:t>
            </a:r>
            <a:r>
              <a:rPr lang="en-US" b="0"/>
              <a:t> to insert table and putting that information in. So I'm </a:t>
            </a:r>
            <a:r>
              <a:rPr lang="en-US"/>
              <a:t>going</a:t>
            </a:r>
            <a:r>
              <a:rPr lang="en-US" b="0"/>
              <a:t> </a:t>
            </a:r>
            <a:r>
              <a:rPr lang="en-US"/>
              <a:t>to </a:t>
            </a:r>
            <a:r>
              <a:rPr lang="en-US" b="0"/>
              <a:t>say, three by three</a:t>
            </a:r>
            <a:r>
              <a:rPr lang="en-US"/>
              <a:t>.</a:t>
            </a:r>
            <a:r>
              <a:rPr lang="en-US" b="0"/>
              <a:t> </a:t>
            </a:r>
            <a:r>
              <a:rPr lang="en-US"/>
              <a:t>[</a:t>
            </a:r>
            <a:r>
              <a:rPr lang="en-US" b="1"/>
              <a:t>Create a table with data that is relevant to the audience.</a:t>
            </a:r>
            <a:r>
              <a:rPr lang="en-US"/>
              <a:t>]</a:t>
            </a:r>
            <a:r>
              <a:rPr lang="en-US" b="1"/>
              <a:t> </a:t>
            </a:r>
            <a:endParaRPr lang="en-US" b="0">
              <a:cs typeface="Calibri"/>
            </a:endParaRPr>
          </a:p>
        </p:txBody>
      </p:sp>
      <p:sp>
        <p:nvSpPr>
          <p:cNvPr id="4" name="Slide Number Placeholder 3"/>
          <p:cNvSpPr>
            <a:spLocks noGrp="1"/>
          </p:cNvSpPr>
          <p:nvPr>
            <p:ph type="sldNum" sz="quarter" idx="5"/>
          </p:nvPr>
        </p:nvSpPr>
        <p:spPr/>
        <p:txBody>
          <a:bodyPr/>
          <a:lstStyle/>
          <a:p>
            <a:fld id="{2E68F3D9-CE53-E945-A1D1-6053E0621303}" type="slidenum">
              <a:rPr lang="en-US" smtClean="0"/>
              <a:t>26</a:t>
            </a:fld>
            <a:endParaRPr lang="en-US"/>
          </a:p>
        </p:txBody>
      </p:sp>
    </p:spTree>
    <p:extLst>
      <p:ext uri="{BB962C8B-B14F-4D97-AF65-F5344CB8AC3E}">
        <p14:creationId xmlns:p14="http://schemas.microsoft.com/office/powerpoint/2010/main" val="1713459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so I have a table. What I need to do is make sure this table looks good. So I could go to the home tab, bold text or get rid of the space after the paragraph, etc. But I need to ensure that programmatically behind the hood, the semantic information for these rows and columns are present. There's a couple ways I can do this. The best way is to click on the table, go to the table design tab in the ribbon, and then make sure that header row and first column are checked. If you hover over them, it tells you that special formatting for the first row and column of the table is applied. What it doesn't tell you is that it will also identify these as table headings for the assistive technologies. They've completely hidden that information from you, so you wouldn't know that was needed if you, no one told you I could come in here and change this. Now, this table is pretty good, but there are a few more things that I need to do though. </a:t>
            </a:r>
          </a:p>
          <a:p>
            <a:pPr>
              <a:lnSpc>
                <a:spcPct val="90000"/>
              </a:lnSpc>
              <a:spcBef>
                <a:spcPts val="1000"/>
              </a:spcBef>
            </a:pPr>
            <a:r>
              <a:rPr lang="en-US"/>
              <a:t>I need a caption for this table. The caption identifies the table to the screen reader users so they can determine if they want to read that table or not. I'll select the table and then under the References tab in the Ribbon, I'll click "insert caption". In the Label list, select the label for Table and type some descriptive text that you want to appear after the Table label (e.g., Table 1: Sales from 2020-2022), and then click OK. I'll also add some alternate text to the table. Alternative text is used mainly to help screen reader users understand and navigate complex tables.  To add alternative text to a table, I'll menu-click the table, select Table Properties and then the Alt Text tab​. I'll type a concise, one-sentence description of the table in the Title field, and I may enter the summary information for the table in the Description field as well.</a:t>
            </a:r>
            <a:endParaRPr lang="en-US">
              <a:cs typeface="Calibri"/>
            </a:endParaRPr>
          </a:p>
          <a:p>
            <a:endParaRPr lang="en-US">
              <a:cs typeface="Calibri"/>
            </a:endParaRPr>
          </a:p>
          <a:p>
            <a:r>
              <a:rPr lang="en-US"/>
              <a:t>[I'll use automatic for the color. This is an important thing when you are setting a color to black in Word, don't use. Now that based counterintuitive, I'm setting it to black. Why can't I just use black? The reason for that is that if you set it to black and a person, especially at a Mac, Macin or a Mac </a:t>
            </a:r>
            <a:r>
              <a:rPr lang="en-US" err="1"/>
              <a:t>Os</a:t>
            </a:r>
            <a:r>
              <a:rPr lang="en-US"/>
              <a:t> is displaying their screen with colors inverted, then what's going to happen is that black color is going to be inverted to white and depending on the color back. They won't be able to see the text very well. So instead, you </a:t>
            </a:r>
            <a:r>
              <a:rPr lang="en-US" err="1"/>
              <a:t>wanna</a:t>
            </a:r>
            <a:r>
              <a:rPr lang="en-US"/>
              <a:t> use automatic anytime you want black and it has a nice, helpful square next to you to automatic. So you'll want to do that so that it is visible in high contrast, inverted color modes.]</a:t>
            </a:r>
            <a:endParaRPr lang="en-US">
              <a:cs typeface="Calibri"/>
            </a:endParaRPr>
          </a:p>
          <a:p>
            <a:endParaRPr lang="en-US"/>
          </a:p>
          <a:p>
            <a:r>
              <a:rPr lang="en-US" b="1"/>
              <a:t>What you can do if you want, you can go in, you can define your normal and headings. You can then delete all the content in your file after you've defined it. And go to file. Go to save as. That's the wrong file. Save as and save it as a word template. Dot. After you save it, give it some description of what you, of what the template should be, and then you will put it in, you will save it to this folder documents, office templates, and save it here. And once you save it there, every time you create a new document in Microsoft Word if I go to. It'll, that template will show up here as an option to choose, and so you can click it and you have that option at that point. </a:t>
            </a:r>
            <a:endParaRPr lang="en-US" b="1">
              <a:cs typeface="Calibri"/>
            </a:endParaRPr>
          </a:p>
        </p:txBody>
      </p:sp>
      <p:sp>
        <p:nvSpPr>
          <p:cNvPr id="4" name="Slide Number Placeholder 3"/>
          <p:cNvSpPr>
            <a:spLocks noGrp="1"/>
          </p:cNvSpPr>
          <p:nvPr>
            <p:ph type="sldNum" sz="quarter" idx="5"/>
          </p:nvPr>
        </p:nvSpPr>
        <p:spPr/>
        <p:txBody>
          <a:bodyPr/>
          <a:lstStyle/>
          <a:p>
            <a:fld id="{2E68F3D9-CE53-E945-A1D1-6053E0621303}" type="slidenum">
              <a:rPr lang="en-US" smtClean="0"/>
              <a:t>27</a:t>
            </a:fld>
            <a:endParaRPr lang="en-US"/>
          </a:p>
        </p:txBody>
      </p:sp>
    </p:spTree>
    <p:extLst>
      <p:ext uri="{BB962C8B-B14F-4D97-AF65-F5344CB8AC3E}">
        <p14:creationId xmlns:p14="http://schemas.microsoft.com/office/powerpoint/2010/main" val="1171344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see. Where are we? We have headings, we have texts.  So another thing we need to think about then is our image. We want images.</a:t>
            </a:r>
          </a:p>
        </p:txBody>
      </p:sp>
      <p:sp>
        <p:nvSpPr>
          <p:cNvPr id="4" name="Slide Number Placeholder 3"/>
          <p:cNvSpPr>
            <a:spLocks noGrp="1"/>
          </p:cNvSpPr>
          <p:nvPr>
            <p:ph type="sldNum" sz="quarter" idx="5"/>
          </p:nvPr>
        </p:nvSpPr>
        <p:spPr/>
        <p:txBody>
          <a:bodyPr/>
          <a:lstStyle/>
          <a:p>
            <a:fld id="{2E68F3D9-CE53-E945-A1D1-6053E0621303}" type="slidenum">
              <a:rPr lang="en-US" smtClean="0"/>
              <a:t>28</a:t>
            </a:fld>
            <a:endParaRPr lang="en-US"/>
          </a:p>
        </p:txBody>
      </p:sp>
    </p:spTree>
    <p:extLst>
      <p:ext uri="{BB962C8B-B14F-4D97-AF65-F5344CB8AC3E}">
        <p14:creationId xmlns:p14="http://schemas.microsoft.com/office/powerpoint/2010/main" val="1993460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 going to insert an image here. Now we need to make sure it has appropriate alt text to describe it. And the best way to do that is to click on the image, and click view alt text. When you do that, it's going to open a panel to the right. And give you some reminders of how would you describe this object to someone who is blind or low vision? What I like to say is, how would you describe to someone on the telephone who can't see it? If you're reading the document and the image is there for key points, what are those key highlights you describe to someone? And then enter them in this text box. One thing you note here, Microsoft Word may have already put something in this text box here. It auto-generated it. But auto-generate text typically doesn't tell what the key features of the image are, so I would replace it with a concise description of the image. </a:t>
            </a:r>
          </a:p>
        </p:txBody>
      </p:sp>
      <p:sp>
        <p:nvSpPr>
          <p:cNvPr id="4" name="Slide Number Placeholder 3"/>
          <p:cNvSpPr>
            <a:spLocks noGrp="1"/>
          </p:cNvSpPr>
          <p:nvPr>
            <p:ph type="sldNum" sz="quarter" idx="5"/>
          </p:nvPr>
        </p:nvSpPr>
        <p:spPr/>
        <p:txBody>
          <a:bodyPr/>
          <a:lstStyle/>
          <a:p>
            <a:fld id="{2E68F3D9-CE53-E945-A1D1-6053E0621303}" type="slidenum">
              <a:rPr lang="en-US" smtClean="0"/>
              <a:t>29</a:t>
            </a:fld>
            <a:endParaRPr lang="en-US"/>
          </a:p>
        </p:txBody>
      </p:sp>
    </p:spTree>
    <p:extLst>
      <p:ext uri="{BB962C8B-B14F-4D97-AF65-F5344CB8AC3E}">
        <p14:creationId xmlns:p14="http://schemas.microsoft.com/office/powerpoint/2010/main" val="320297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mentioned a minute ago semantic structure, and it's a bit jargony, but semantic structure basically is the meaning and the role of content in a document. The semantic structure of a document provides that meaning for those who cannot see the visual layout. If something looks like a heading, the semantic structure inside of the document will identify as a heading for assistive technologies like screen readers. You're indicating the relationship between bits of content. If it's a list, then it's going to present it as a list of information grouped for an assistive technology user. If we have a series of headings from a heading two to a heading three, et cetera, for subheadings, it's going to convey that so you get the hierarchy and the information flow as well.</a:t>
            </a:r>
          </a:p>
        </p:txBody>
      </p:sp>
      <p:sp>
        <p:nvSpPr>
          <p:cNvPr id="4" name="Slide Number Placeholder 3"/>
          <p:cNvSpPr>
            <a:spLocks noGrp="1"/>
          </p:cNvSpPr>
          <p:nvPr>
            <p:ph type="sldNum" sz="quarter" idx="5"/>
          </p:nvPr>
        </p:nvSpPr>
        <p:spPr/>
        <p:txBody>
          <a:bodyPr/>
          <a:lstStyle/>
          <a:p>
            <a:fld id="{2E68F3D9-CE53-E945-A1D1-6053E0621303}" type="slidenum">
              <a:rPr lang="en-US" smtClean="0"/>
              <a:t>3</a:t>
            </a:fld>
            <a:endParaRPr lang="en-US"/>
          </a:p>
        </p:txBody>
      </p:sp>
    </p:spTree>
    <p:extLst>
      <p:ext uri="{BB962C8B-B14F-4D97-AF65-F5344CB8AC3E}">
        <p14:creationId xmlns:p14="http://schemas.microsoft.com/office/powerpoint/2010/main" val="2220738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beyond that, you need to set your document title and you're done.</a:t>
            </a:r>
          </a:p>
        </p:txBody>
      </p:sp>
      <p:sp>
        <p:nvSpPr>
          <p:cNvPr id="4" name="Slide Number Placeholder 3"/>
          <p:cNvSpPr>
            <a:spLocks noGrp="1"/>
          </p:cNvSpPr>
          <p:nvPr>
            <p:ph type="sldNum" sz="quarter" idx="5"/>
          </p:nvPr>
        </p:nvSpPr>
        <p:spPr/>
        <p:txBody>
          <a:bodyPr/>
          <a:lstStyle/>
          <a:p>
            <a:fld id="{2E68F3D9-CE53-E945-A1D1-6053E0621303}" type="slidenum">
              <a:rPr lang="en-US" smtClean="0"/>
              <a:t>30</a:t>
            </a:fld>
            <a:endParaRPr lang="en-US"/>
          </a:p>
        </p:txBody>
      </p:sp>
    </p:spTree>
    <p:extLst>
      <p:ext uri="{BB962C8B-B14F-4D97-AF65-F5344CB8AC3E}">
        <p14:creationId xmlns:p14="http://schemas.microsoft.com/office/powerpoint/2010/main" val="622035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to do that, I'll go to file, I'll go to info, and to the right here under properties, I can add a title. There we are. I've set that. </a:t>
            </a:r>
          </a:p>
        </p:txBody>
      </p:sp>
      <p:sp>
        <p:nvSpPr>
          <p:cNvPr id="4" name="Slide Number Placeholder 3"/>
          <p:cNvSpPr>
            <a:spLocks noGrp="1"/>
          </p:cNvSpPr>
          <p:nvPr>
            <p:ph type="sldNum" sz="quarter" idx="5"/>
          </p:nvPr>
        </p:nvSpPr>
        <p:spPr/>
        <p:txBody>
          <a:bodyPr/>
          <a:lstStyle/>
          <a:p>
            <a:fld id="{2E68F3D9-CE53-E945-A1D1-6053E0621303}" type="slidenum">
              <a:rPr lang="en-US" smtClean="0"/>
              <a:t>31</a:t>
            </a:fld>
            <a:endParaRPr lang="en-US"/>
          </a:p>
        </p:txBody>
      </p:sp>
    </p:spTree>
    <p:extLst>
      <p:ext uri="{BB962C8B-B14F-4D97-AF65-F5344CB8AC3E}">
        <p14:creationId xmlns:p14="http://schemas.microsoft.com/office/powerpoint/2010/main" val="1002595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68F3D9-CE53-E945-A1D1-6053E0621303}" type="slidenum">
              <a:rPr lang="en-US" smtClean="0"/>
              <a:t>32</a:t>
            </a:fld>
            <a:endParaRPr lang="en-US"/>
          </a:p>
        </p:txBody>
      </p:sp>
    </p:spTree>
    <p:extLst>
      <p:ext uri="{BB962C8B-B14F-4D97-AF65-F5344CB8AC3E}">
        <p14:creationId xmlns:p14="http://schemas.microsoft.com/office/powerpoint/2010/main" val="1908840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other considerations, headers and footers. You don't want to put essential information in the header or in the document footer. For example, the title of the document should not be in the header or footer. The reason for that is because the header is not easily accessed by a screen reader. To users of assistive technologies, it's assumed the header doesn't contain essential information. And it's often repeated information on multiple pages, a user has to do something extra to get to that header and footer to read it. If you export the PDF, it becomes an artifact and won't be read the way you want it to be read. If you have a running head, for example, for journal articles, put it as heading 2 and style it as you desire. If you supply images, provide alt texts for those images, even though it's exported as decorative to PDF from your word document, a person might browse to that.</a:t>
            </a:r>
          </a:p>
        </p:txBody>
      </p:sp>
      <p:sp>
        <p:nvSpPr>
          <p:cNvPr id="4" name="Slide Number Placeholder 3"/>
          <p:cNvSpPr>
            <a:spLocks noGrp="1"/>
          </p:cNvSpPr>
          <p:nvPr>
            <p:ph type="sldNum" sz="quarter" idx="5"/>
          </p:nvPr>
        </p:nvSpPr>
        <p:spPr/>
        <p:txBody>
          <a:bodyPr/>
          <a:lstStyle/>
          <a:p>
            <a:fld id="{2E68F3D9-CE53-E945-A1D1-6053E0621303}" type="slidenum">
              <a:rPr lang="en-US" smtClean="0"/>
              <a:t>33</a:t>
            </a:fld>
            <a:endParaRPr lang="en-US"/>
          </a:p>
        </p:txBody>
      </p:sp>
    </p:spTree>
    <p:extLst>
      <p:ext uri="{BB962C8B-B14F-4D97-AF65-F5344CB8AC3E}">
        <p14:creationId xmlns:p14="http://schemas.microsoft.com/office/powerpoint/2010/main" val="528279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Footnotes and end notes. As long as you use the footnote and end node feature, there's no problem with them. So before and after the document. </a:t>
            </a:r>
          </a:p>
        </p:txBody>
      </p:sp>
      <p:sp>
        <p:nvSpPr>
          <p:cNvPr id="4" name="Slide Number Placeholder 3"/>
          <p:cNvSpPr>
            <a:spLocks noGrp="1"/>
          </p:cNvSpPr>
          <p:nvPr>
            <p:ph type="sldNum" sz="quarter" idx="5"/>
          </p:nvPr>
        </p:nvSpPr>
        <p:spPr/>
        <p:txBody>
          <a:bodyPr/>
          <a:lstStyle/>
          <a:p>
            <a:fld id="{2E68F3D9-CE53-E945-A1D1-6053E0621303}" type="slidenum">
              <a:rPr lang="en-US" smtClean="0"/>
              <a:t>34</a:t>
            </a:fld>
            <a:endParaRPr lang="en-US"/>
          </a:p>
        </p:txBody>
      </p:sp>
    </p:spTree>
    <p:extLst>
      <p:ext uri="{BB962C8B-B14F-4D97-AF65-F5344CB8AC3E}">
        <p14:creationId xmlns:p14="http://schemas.microsoft.com/office/powerpoint/2010/main" val="1535599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items - don't use text boxes. They're not screen reader friendly. A person can't navigate to them to read what's in them and they'll read out of order. The same thing with smart art. Smart art does strange things. The words are no longer read because they're now an image. Shapes must have alt text. Treat them like images. If it's decorative, make it decorative. If it conveys information, add descriptive alt text. </a:t>
            </a:r>
          </a:p>
        </p:txBody>
      </p:sp>
      <p:sp>
        <p:nvSpPr>
          <p:cNvPr id="4" name="Slide Number Placeholder 3"/>
          <p:cNvSpPr>
            <a:spLocks noGrp="1"/>
          </p:cNvSpPr>
          <p:nvPr>
            <p:ph type="sldNum" sz="quarter" idx="5"/>
          </p:nvPr>
        </p:nvSpPr>
        <p:spPr/>
        <p:txBody>
          <a:bodyPr/>
          <a:lstStyle/>
          <a:p>
            <a:fld id="{2E68F3D9-CE53-E945-A1D1-6053E0621303}" type="slidenum">
              <a:rPr lang="en-US" smtClean="0"/>
              <a:t>35</a:t>
            </a:fld>
            <a:endParaRPr lang="en-US"/>
          </a:p>
        </p:txBody>
      </p:sp>
    </p:spTree>
    <p:extLst>
      <p:ext uri="{BB962C8B-B14F-4D97-AF65-F5344CB8AC3E}">
        <p14:creationId xmlns:p14="http://schemas.microsoft.com/office/powerpoint/2010/main" val="516008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we know we've done everything correctly? That is what we will use the check accessibility tool for. The built-in accessibility tool can be accessed in two ways.</a:t>
            </a:r>
          </a:p>
        </p:txBody>
      </p:sp>
      <p:sp>
        <p:nvSpPr>
          <p:cNvPr id="4" name="Slide Number Placeholder 3"/>
          <p:cNvSpPr>
            <a:spLocks noGrp="1"/>
          </p:cNvSpPr>
          <p:nvPr>
            <p:ph type="sldNum" sz="quarter" idx="5"/>
          </p:nvPr>
        </p:nvSpPr>
        <p:spPr/>
        <p:txBody>
          <a:bodyPr/>
          <a:lstStyle/>
          <a:p>
            <a:fld id="{2E68F3D9-CE53-E945-A1D1-6053E0621303}" type="slidenum">
              <a:rPr lang="en-US" smtClean="0"/>
              <a:t>36</a:t>
            </a:fld>
            <a:endParaRPr lang="en-US"/>
          </a:p>
        </p:txBody>
      </p:sp>
    </p:spTree>
    <p:extLst>
      <p:ext uri="{BB962C8B-B14F-4D97-AF65-F5344CB8AC3E}">
        <p14:creationId xmlns:p14="http://schemas.microsoft.com/office/powerpoint/2010/main" val="1252294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way is to go to review and click check accessibility. That'll open a new panel on the right. The other way is down at the bottom of the window, there's an accessibility status indicator. If it says "Accessibility: Investigate", you click it, it'll open the check accessibility tool. Now, the check accessibility tool is good to tell us that what we tried to do is correct or not. It cannot tell us about things that we didn't do at all. So if I didn't use any built-in styles, it's not going to tell me anything about the built-in styles.  If I tried to use built-in styles for headings then it will tell me if I did that correctly. In this case, it's telling me I'm missing alt text, and if I click on that, it would scroll to where that image is and highlight it, and it gives me the option of marking it as  decorative, which is what I would do if this was a decorative image or adding a description. Now, if I go back to the accessibility check tool, it gives me a nice green check box or check mark. It says, no accessibility issues found, and it says "accessibility: Good to go", provided you followed the workflow and did everything the best you could. If you didn't try something, didn't use built-in style. Then it's going be a problem if you mark an image as decorative when it should have had a description. It can't tell you that if you forgot to enter alt text and instead Microsoft suggested their alternative. </a:t>
            </a:r>
          </a:p>
        </p:txBody>
      </p:sp>
      <p:sp>
        <p:nvSpPr>
          <p:cNvPr id="4" name="Slide Number Placeholder 3"/>
          <p:cNvSpPr>
            <a:spLocks noGrp="1"/>
          </p:cNvSpPr>
          <p:nvPr>
            <p:ph type="sldNum" sz="quarter" idx="5"/>
          </p:nvPr>
        </p:nvSpPr>
        <p:spPr/>
        <p:txBody>
          <a:bodyPr/>
          <a:lstStyle/>
          <a:p>
            <a:fld id="{2E68F3D9-CE53-E945-A1D1-6053E0621303}" type="slidenum">
              <a:rPr lang="en-US" smtClean="0"/>
              <a:t>37</a:t>
            </a:fld>
            <a:endParaRPr lang="en-US"/>
          </a:p>
        </p:txBody>
      </p:sp>
    </p:spTree>
    <p:extLst>
      <p:ext uri="{BB962C8B-B14F-4D97-AF65-F5344CB8AC3E}">
        <p14:creationId xmlns:p14="http://schemas.microsoft.com/office/powerpoint/2010/main" val="633989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that's done, this document is fully accessible and I'll be able to export it. </a:t>
            </a:r>
          </a:p>
        </p:txBody>
      </p:sp>
      <p:sp>
        <p:nvSpPr>
          <p:cNvPr id="4" name="Slide Number Placeholder 3"/>
          <p:cNvSpPr>
            <a:spLocks noGrp="1"/>
          </p:cNvSpPr>
          <p:nvPr>
            <p:ph type="sldNum" sz="quarter" idx="5"/>
          </p:nvPr>
        </p:nvSpPr>
        <p:spPr/>
        <p:txBody>
          <a:bodyPr/>
          <a:lstStyle/>
          <a:p>
            <a:fld id="{2E68F3D9-CE53-E945-A1D1-6053E0621303}" type="slidenum">
              <a:rPr lang="en-US" smtClean="0"/>
              <a:t>38</a:t>
            </a:fld>
            <a:endParaRPr lang="en-US"/>
          </a:p>
        </p:txBody>
      </p:sp>
    </p:spTree>
    <p:extLst>
      <p:ext uri="{BB962C8B-B14F-4D97-AF65-F5344CB8AC3E}">
        <p14:creationId xmlns:p14="http://schemas.microsoft.com/office/powerpoint/2010/main" val="34800725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 want to export it to PDF, I'll go to save as and select PDF, and then clicks save. Under more options. If I've changed this, I need to ensure that is standard publishing for online and printing. If you do minimum size or you print to PDF instead of saving as PDF, all that work you just did to make your semantic information present in the document is thrown away and so you get a PDF that cannot be read by someone. If it's standard, the PDF you get is going to be accessible. </a:t>
            </a:r>
          </a:p>
        </p:txBody>
      </p:sp>
      <p:sp>
        <p:nvSpPr>
          <p:cNvPr id="4" name="Slide Number Placeholder 3"/>
          <p:cNvSpPr>
            <a:spLocks noGrp="1"/>
          </p:cNvSpPr>
          <p:nvPr>
            <p:ph type="sldNum" sz="quarter" idx="5"/>
          </p:nvPr>
        </p:nvSpPr>
        <p:spPr/>
        <p:txBody>
          <a:bodyPr/>
          <a:lstStyle/>
          <a:p>
            <a:fld id="{2E68F3D9-CE53-E945-A1D1-6053E0621303}" type="slidenum">
              <a:rPr lang="en-US" smtClean="0"/>
              <a:t>39</a:t>
            </a:fld>
            <a:endParaRPr lang="en-US"/>
          </a:p>
        </p:txBody>
      </p:sp>
    </p:spTree>
    <p:extLst>
      <p:ext uri="{BB962C8B-B14F-4D97-AF65-F5344CB8AC3E}">
        <p14:creationId xmlns:p14="http://schemas.microsoft.com/office/powerpoint/2010/main" val="2672611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 you need to do then to support those multiple ways of interaction? Well, first you need a strong visual hierarchy supported by internal semantic structure, and we’ll get to what semantic structure is in a moment, but don't worry about that term if it seems overly jargony to you. The important thing is that when you look at a document, you should be able to get a feel for the structure: what are the headings, what sections of the document are there, is there a table of contents, et cetera? Make sure you have visual hierarchy, white space is dividing up paragraphs, explain or demonstrate the flow of information, the structure of the document. Make sure you use sufficient color contrast and sufficient font sizes. The default Word color and font is pretty inaccessible. It's too small and it's not sufficient color contrast. We'll talk about how to fix that. You need to think about when you're including images in your document, alternative ways of presenting that visual information. Think about graphs, think about any picture you might want to use. Then you need properly styled spacing. This is the space between paragraphs, between headings, et cetera. And we'll get to this, but you want no blank lines. We often insert extra carriage returns to create vertical white space or blank lines between paragraphs, et cetera, and we can't do that if we want our document to be accessible.</a:t>
            </a:r>
          </a:p>
        </p:txBody>
      </p:sp>
      <p:sp>
        <p:nvSpPr>
          <p:cNvPr id="4" name="Slide Number Placeholder 3"/>
          <p:cNvSpPr>
            <a:spLocks noGrp="1"/>
          </p:cNvSpPr>
          <p:nvPr>
            <p:ph type="sldNum" sz="quarter" idx="5"/>
          </p:nvPr>
        </p:nvSpPr>
        <p:spPr/>
        <p:txBody>
          <a:bodyPr/>
          <a:lstStyle/>
          <a:p>
            <a:fld id="{2E68F3D9-CE53-E945-A1D1-6053E0621303}" type="slidenum">
              <a:rPr lang="en-US" smtClean="0"/>
              <a:t>4</a:t>
            </a:fld>
            <a:endParaRPr lang="en-US"/>
          </a:p>
        </p:txBody>
      </p:sp>
    </p:spTree>
    <p:extLst>
      <p:ext uri="{BB962C8B-B14F-4D97-AF65-F5344CB8AC3E}">
        <p14:creationId xmlns:p14="http://schemas.microsoft.com/office/powerpoint/2010/main" val="1400699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is how you create an accessible Word document and convert it to PDF. </a:t>
            </a:r>
          </a:p>
        </p:txBody>
      </p:sp>
      <p:sp>
        <p:nvSpPr>
          <p:cNvPr id="4" name="Slide Number Placeholder 3"/>
          <p:cNvSpPr>
            <a:spLocks noGrp="1"/>
          </p:cNvSpPr>
          <p:nvPr>
            <p:ph type="sldNum" sz="quarter" idx="5"/>
          </p:nvPr>
        </p:nvSpPr>
        <p:spPr/>
        <p:txBody>
          <a:bodyPr/>
          <a:lstStyle/>
          <a:p>
            <a:fld id="{2E68F3D9-CE53-E945-A1D1-6053E0621303}" type="slidenum">
              <a:rPr lang="en-US" smtClean="0"/>
              <a:t>40</a:t>
            </a:fld>
            <a:endParaRPr lang="en-US"/>
          </a:p>
        </p:txBody>
      </p:sp>
    </p:spTree>
    <p:extLst>
      <p:ext uri="{BB962C8B-B14F-4D97-AF65-F5344CB8AC3E}">
        <p14:creationId xmlns:p14="http://schemas.microsoft.com/office/powerpoint/2010/main" val="1063019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F3D9-CE53-E945-A1D1-6053E0621303}" type="slidenum">
              <a:rPr lang="en-US" smtClean="0"/>
              <a:t>54</a:t>
            </a:fld>
            <a:endParaRPr lang="en-US" dirty="0"/>
          </a:p>
        </p:txBody>
      </p:sp>
    </p:spTree>
    <p:extLst>
      <p:ext uri="{BB962C8B-B14F-4D97-AF65-F5344CB8AC3E}">
        <p14:creationId xmlns:p14="http://schemas.microsoft.com/office/powerpoint/2010/main" val="2004502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F3D9-CE53-E945-A1D1-6053E0621303}" type="slidenum">
              <a:rPr lang="en-US" smtClean="0"/>
              <a:t>55</a:t>
            </a:fld>
            <a:endParaRPr lang="en-US" dirty="0"/>
          </a:p>
        </p:txBody>
      </p:sp>
    </p:spTree>
    <p:extLst>
      <p:ext uri="{BB962C8B-B14F-4D97-AF65-F5344CB8AC3E}">
        <p14:creationId xmlns:p14="http://schemas.microsoft.com/office/powerpoint/2010/main" val="660736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we're talking about basic constant structure and semantic structure, the first thing we're dealing with are headings. And the first thing you're going to need is your heading 1. Heading 1 is special. It allows the reader to confirm the correct document was opened. The document title is a heading 1, so that the title that appears in your document is the first heading you should encounter. It's the only time a heading 1 should be used, and then that text of the heading 1 should partially match the file name. That way user who is blind can open a document and confirm that the file that was opened is the file they are looking for because the title and file name should match. If they don’t, then that user might waste time trying to determine where the file is that they wish to read.</a:t>
            </a:r>
          </a:p>
          <a:p>
            <a:endParaRPr lang="en-US" dirty="0"/>
          </a:p>
        </p:txBody>
      </p:sp>
      <p:sp>
        <p:nvSpPr>
          <p:cNvPr id="4" name="Slide Number Placeholder 3"/>
          <p:cNvSpPr>
            <a:spLocks noGrp="1"/>
          </p:cNvSpPr>
          <p:nvPr>
            <p:ph type="sldNum" sz="quarter" idx="5"/>
          </p:nvPr>
        </p:nvSpPr>
        <p:spPr/>
        <p:txBody>
          <a:bodyPr/>
          <a:lstStyle/>
          <a:p>
            <a:fld id="{2E68F3D9-CE53-E945-A1D1-6053E0621303}" type="slidenum">
              <a:rPr lang="en-US" smtClean="0"/>
              <a:t>5</a:t>
            </a:fld>
            <a:endParaRPr lang="en-US"/>
          </a:p>
        </p:txBody>
      </p:sp>
    </p:spTree>
    <p:extLst>
      <p:ext uri="{BB962C8B-B14F-4D97-AF65-F5344CB8AC3E}">
        <p14:creationId xmlns:p14="http://schemas.microsoft.com/office/powerpoint/2010/main" val="1702426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primary semantic content that you're going to be thinking about, paragraph, headings, lists, both bulleted and numbered, tables, figures and images, graphs, et cetera. And then all content will have some semantic role. It'll fall under one of these five, or it will be marked as decorative. A decorative image is one that is there for the look and feel of content, but doesn't present information necessary to understand the content, and its purpose in any way. You'll hear it as artifact in some programs, such as InDesign. That's what decorative means; it should not be there and be in the way of someone who cannot see it, who's reading this document with a screen reader. </a:t>
            </a:r>
          </a:p>
        </p:txBody>
      </p:sp>
      <p:sp>
        <p:nvSpPr>
          <p:cNvPr id="4" name="Slide Number Placeholder 3"/>
          <p:cNvSpPr>
            <a:spLocks noGrp="1"/>
          </p:cNvSpPr>
          <p:nvPr>
            <p:ph type="sldNum" sz="quarter" idx="5"/>
          </p:nvPr>
        </p:nvSpPr>
        <p:spPr/>
        <p:txBody>
          <a:bodyPr/>
          <a:lstStyle/>
          <a:p>
            <a:fld id="{2E68F3D9-CE53-E945-A1D1-6053E0621303}" type="slidenum">
              <a:rPr lang="en-US" smtClean="0"/>
              <a:t>6</a:t>
            </a:fld>
            <a:endParaRPr lang="en-US"/>
          </a:p>
        </p:txBody>
      </p:sp>
    </p:spTree>
    <p:extLst>
      <p:ext uri="{BB962C8B-B14F-4D97-AF65-F5344CB8AC3E}">
        <p14:creationId xmlns:p14="http://schemas.microsoft.com/office/powerpoint/2010/main" val="2007686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advise your audience to use the Accessible Word Document Template provided by the Office of Access and Equity, which will set headings and structure properly. </a:t>
            </a:r>
          </a:p>
          <a:p>
            <a:endParaRPr lang="en-US" dirty="0"/>
          </a:p>
          <a:p>
            <a:r>
              <a:rPr lang="en-US" dirty="0"/>
              <a:t>Below is what was explained in the original presentation for your reference.   </a:t>
            </a:r>
            <a:endParaRPr lang="en-US" dirty="0">
              <a:cs typeface="Calibri"/>
            </a:endParaRPr>
          </a:p>
          <a:p>
            <a:endParaRPr lang="en-US" dirty="0">
              <a:cs typeface="Calibri"/>
            </a:endParaRPr>
          </a:p>
          <a:p>
            <a:r>
              <a:rPr lang="en-US" dirty="0"/>
              <a:t>[So what about other headings? Here's what your other headings look like. To the left, we have some information in this slide about headings. And to the right you'll see an example heading outline where there's a document title that's in H1. There's two sections, a first section and a second section. Those are both heading twos or H2 for short. And then within the first section, there are two subheadings at a heading level three or H3. And then within that first subheading, there's another heading that's a heading level four. And so you can see there's a hierarchy. It's nested like Russian dolls. And when you're done with a section, you go back to an H2. And so what you're doing, you're establishing the hierarchy of information, the relationship between sections and the content, and you are introducing those sections with those heading level twos. So each top level will be a heading two. Headings three through six will be used within each section. </a:t>
            </a:r>
            <a:endParaRPr lang="en-US" dirty="0">
              <a:cs typeface="Calibri"/>
            </a:endParaRPr>
          </a:p>
          <a:p>
            <a:r>
              <a:rPr lang="en-US" dirty="0"/>
              <a:t>Don't skip levels. It's really common for us to want to do that for a general feel of headings. Let's say the heading three seems too big. We want something smaller, so maybe we choose a heading four. No. That's not what headings are for and that's not what we do. There's a way to define how they appear and if you skip levels, a person who cannot see the document, if they're using a screen reader they might wonder what they missed. Because the way screen readers interact with information is one element at a time. And so you're reading a document top to bottom, left to right. One thing at a time. You can't scan it visually with a screen reader. It's not a substitute for vision. And screen reader users rely on this document outline established by headings to make sense of the document. So if they're going along, there's an H2, there's an H3, suddenly they see an H5. They may not know what happened and may wonder what they missed and waste time going back trying to find an H4 that doesn't exist. So don't skip levels. Only use headings to start a new section. </a:t>
            </a:r>
            <a:endParaRPr lang="en-US" dirty="0">
              <a:cs typeface="Calibri"/>
            </a:endParaRPr>
          </a:p>
          <a:p>
            <a:r>
              <a:rPr lang="en-US" dirty="0"/>
              <a:t>Don't use them for emphasis. Headings have a special role. They'll be announced as a heading. So if you're wanting to bold content, use bold, use italics to emphasize. Don't use a heading for emphasis because it's intended to introduce a new section. </a:t>
            </a:r>
            <a:endParaRPr lang="en-US" dirty="0">
              <a:cs typeface="Calibri"/>
            </a:endParaRPr>
          </a:p>
          <a:p>
            <a:r>
              <a:rPr lang="en-US" dirty="0"/>
              <a:t>A final thing about headings is to make sure that same level headings in a section are unique. So for example, the subheadings to the right. I have subheading one, another heading, then new subhead. And those are different because they're at the same level. Because headings allows screener user to navigate quickly via those headings, they can jump from heading to heading, and if you've made subheadings or certain headings that are at the same level, have the same text, then they have to waste time looking around the heading to make sure they're at the section they want. So your heading should be uniquely descriptive. [They should be concise, and if they're in the same section, they need to have different text. Note that in the second section here, I have another   heading with subheading. It's the same as that previous section, but because it's preceded by a different heading level two, then that confusion won't exist. And then that's fine to do.]</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E68F3D9-CE53-E945-A1D1-6053E0621303}" type="slidenum">
              <a:rPr lang="en-US" smtClean="0"/>
              <a:t>7</a:t>
            </a:fld>
            <a:endParaRPr lang="en-US"/>
          </a:p>
        </p:txBody>
      </p:sp>
    </p:spTree>
    <p:extLst>
      <p:ext uri="{BB962C8B-B14F-4D97-AF65-F5344CB8AC3E}">
        <p14:creationId xmlns:p14="http://schemas.microsoft.com/office/powerpoint/2010/main" val="1622757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semantic structure are lists. Lists group information that comes in a series of items. This seems obvious, but it's important to know that if we're using a list, then we need to make sure it's a list under the hood. So bulleted lists are used when the order does not matter, like ingredients in a recipe. Numbered lists are used when the order does matter, like the steps in a recipe. Lists are pretty easy to do in Word, it's automatic. In fact, it's really hard to not use a list in Word, thankfully. But we need to make sure that we use a bolded list when it's appropriate and a numbered list when it's appropriate.</a:t>
            </a:r>
          </a:p>
        </p:txBody>
      </p:sp>
      <p:sp>
        <p:nvSpPr>
          <p:cNvPr id="4" name="Slide Number Placeholder 3"/>
          <p:cNvSpPr>
            <a:spLocks noGrp="1"/>
          </p:cNvSpPr>
          <p:nvPr>
            <p:ph type="sldNum" sz="quarter" idx="5"/>
          </p:nvPr>
        </p:nvSpPr>
        <p:spPr/>
        <p:txBody>
          <a:bodyPr/>
          <a:lstStyle/>
          <a:p>
            <a:fld id="{2E68F3D9-CE53-E945-A1D1-6053E0621303}" type="slidenum">
              <a:rPr lang="en-US" smtClean="0"/>
              <a:t>8</a:t>
            </a:fld>
            <a:endParaRPr lang="en-US"/>
          </a:p>
        </p:txBody>
      </p:sp>
    </p:spTree>
    <p:extLst>
      <p:ext uri="{BB962C8B-B14F-4D97-AF65-F5344CB8AC3E}">
        <p14:creationId xmlns:p14="http://schemas.microsoft.com/office/powerpoint/2010/main" val="2133812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Tables are another important structure. Tables are for tabular data, which is data that has a row-column relationship. You can see to the right, we've got a table shown for browsers statistics for 2022. Across the top, we have four common browsers: Chrome, Edge, Firefox, and Safari. Down the left, we have five months of the year: May, April, March, February, and January. And everywhere there's a column and row, where they overlap, we have a statistic. For example, in April Microsoft Edge was used 7.2%. That column-row relationship is necessary to convey that data in a concise manner. Tables cause screen readers and other assistive technologies to change to interactive mode, anticipating that it's used for tabular data. That means that if we use tables for visual layout, we are misusing that data structure, will cause confusion, and make it difficult to read the document. Don't use tables for visual layout. Use them only for tabular data. </a:t>
            </a:r>
          </a:p>
          <a:p>
            <a:endParaRPr lang="en-US" b="1">
              <a:cs typeface="Calibri"/>
            </a:endParaRPr>
          </a:p>
        </p:txBody>
      </p:sp>
      <p:sp>
        <p:nvSpPr>
          <p:cNvPr id="4" name="Slide Number Placeholder 3"/>
          <p:cNvSpPr>
            <a:spLocks noGrp="1"/>
          </p:cNvSpPr>
          <p:nvPr>
            <p:ph type="sldNum" sz="quarter" idx="5"/>
          </p:nvPr>
        </p:nvSpPr>
        <p:spPr/>
        <p:txBody>
          <a:bodyPr/>
          <a:lstStyle/>
          <a:p>
            <a:fld id="{2E68F3D9-CE53-E945-A1D1-6053E0621303}" type="slidenum">
              <a:rPr lang="en-US" smtClean="0"/>
              <a:t>9</a:t>
            </a:fld>
            <a:endParaRPr lang="en-US"/>
          </a:p>
        </p:txBody>
      </p:sp>
    </p:spTree>
    <p:extLst>
      <p:ext uri="{BB962C8B-B14F-4D97-AF65-F5344CB8AC3E}">
        <p14:creationId xmlns:p14="http://schemas.microsoft.com/office/powerpoint/2010/main" val="1146470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0DA6CC73-11B0-0DC5-DC96-D52B523431D1}"/>
              </a:ext>
            </a:extLst>
          </p:cNvPr>
          <p:cNvSpPr>
            <a:spLocks noGrp="1"/>
          </p:cNvSpPr>
          <p:nvPr>
            <p:ph type="title"/>
          </p:nvPr>
        </p:nvSpPr>
        <p:spPr>
          <a:xfrm>
            <a:off x="838199" y="1000903"/>
            <a:ext cx="10515600" cy="1847331"/>
          </a:xfrm>
        </p:spPr>
        <p:txBody>
          <a:bodyPr>
            <a:normAutofit/>
          </a:bodyPr>
          <a:lstStyle>
            <a:lvl1pPr algn="ctr">
              <a:defRPr sz="4800">
                <a:solidFill>
                  <a:schemeClr val="bg1"/>
                </a:solidFill>
              </a:defRPr>
            </a:lvl1pPr>
          </a:lstStyle>
          <a:p>
            <a:r>
              <a:rPr lang="en-US"/>
              <a:t>Click to edit Master title style</a:t>
            </a:r>
            <a:endParaRPr lang="en-US" dirty="0"/>
          </a:p>
        </p:txBody>
      </p:sp>
      <p:sp>
        <p:nvSpPr>
          <p:cNvPr id="13" name="Date">
            <a:extLst>
              <a:ext uri="{FF2B5EF4-FFF2-40B4-BE49-F238E27FC236}">
                <a16:creationId xmlns:a16="http://schemas.microsoft.com/office/drawing/2014/main" id="{33FE5109-B3A7-AA79-2A34-9E828E50342F}"/>
              </a:ext>
            </a:extLst>
          </p:cNvPr>
          <p:cNvSpPr>
            <a:spLocks noGrp="1"/>
          </p:cNvSpPr>
          <p:nvPr>
            <p:ph type="body" sz="quarter" idx="10" hasCustomPrompt="1"/>
          </p:nvPr>
        </p:nvSpPr>
        <p:spPr>
          <a:xfrm>
            <a:off x="2228055" y="3101886"/>
            <a:ext cx="7735888" cy="605141"/>
          </a:xfrm>
        </p:spPr>
        <p:txBody>
          <a:bodyPr>
            <a:normAutofit/>
          </a:bodyPr>
          <a:lstStyle>
            <a:lvl1pPr marL="0" indent="0" algn="ctr">
              <a:buNone/>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a:t>
            </a:r>
          </a:p>
        </p:txBody>
      </p:sp>
      <p:sp>
        <p:nvSpPr>
          <p:cNvPr id="5" name="Presenter Information">
            <a:extLst>
              <a:ext uri="{FF2B5EF4-FFF2-40B4-BE49-F238E27FC236}">
                <a16:creationId xmlns:a16="http://schemas.microsoft.com/office/drawing/2014/main" id="{1BD2217B-83DB-5123-ED49-F8348B84F20B}"/>
              </a:ext>
            </a:extLst>
          </p:cNvPr>
          <p:cNvSpPr>
            <a:spLocks noGrp="1"/>
          </p:cNvSpPr>
          <p:nvPr>
            <p:ph type="body" sz="quarter" idx="11" hasCustomPrompt="1"/>
          </p:nvPr>
        </p:nvSpPr>
        <p:spPr>
          <a:xfrm>
            <a:off x="3821905" y="3976045"/>
            <a:ext cx="4548187" cy="1473200"/>
          </a:xfrm>
        </p:spPr>
        <p:txBody>
          <a:bodyPr>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[Presenter Information]</a:t>
            </a:r>
          </a:p>
        </p:txBody>
      </p:sp>
      <p:pic>
        <p:nvPicPr>
          <p:cNvPr id="7" name="Picture" descr="University of Illinois Urbana-Champaign wordmark.">
            <a:extLst>
              <a:ext uri="{FF2B5EF4-FFF2-40B4-BE49-F238E27FC236}">
                <a16:creationId xmlns:a16="http://schemas.microsoft.com/office/drawing/2014/main" id="{B86F68A1-EB41-F34E-97FD-7F64F604AF98}"/>
              </a:ext>
            </a:extLst>
          </p:cNvPr>
          <p:cNvPicPr>
            <a:picLocks noChangeAspect="1"/>
          </p:cNvPicPr>
          <p:nvPr userDrawn="1"/>
        </p:nvPicPr>
        <p:blipFill>
          <a:blip r:embed="rId3"/>
          <a:stretch>
            <a:fillRect/>
          </a:stretch>
        </p:blipFill>
        <p:spPr>
          <a:xfrm>
            <a:off x="4537075" y="5718264"/>
            <a:ext cx="3117851" cy="807948"/>
          </a:xfrm>
          <a:prstGeom prst="rect">
            <a:avLst/>
          </a:prstGeom>
        </p:spPr>
      </p:pic>
    </p:spTree>
    <p:extLst>
      <p:ext uri="{BB962C8B-B14F-4D97-AF65-F5344CB8AC3E}">
        <p14:creationId xmlns:p14="http://schemas.microsoft.com/office/powerpoint/2010/main" val="67832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774423" y="3806195"/>
            <a:ext cx="8630446" cy="1012929"/>
          </a:xfrm>
        </p:spPr>
        <p:txBody>
          <a:bodyPr tIns="91440">
            <a:normAutofit/>
          </a:bodyPr>
          <a:lstStyle>
            <a:lvl1pPr marL="0" indent="0" algn="l">
              <a:buNone/>
              <a:defRPr sz="24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308A1B2-B3AE-EE49-B7EE-B197A8581DFD}" type="slidenum">
              <a:rPr lang="en-US" smtClean="0"/>
              <a:t>‹#›</a:t>
            </a:fld>
            <a:endParaRPr lang="en-US"/>
          </a:p>
        </p:txBody>
      </p:sp>
      <p:cxnSp>
        <p:nvCxnSpPr>
          <p:cNvPr id="15" name="Straight Connector 14"/>
          <p:cNvCxnSpPr/>
          <p:nvPr/>
        </p:nvCxnSpPr>
        <p:spPr>
          <a:xfrm>
            <a:off x="1774423"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9" name="Date Placeholder 3">
            <a:extLst>
              <a:ext uri="{FF2B5EF4-FFF2-40B4-BE49-F238E27FC236}">
                <a16:creationId xmlns:a16="http://schemas.microsoft.com/office/drawing/2014/main" id="{08772E1B-75F2-2748-85C1-C4476C5FFDFA}"/>
              </a:ext>
            </a:extLst>
          </p:cNvPr>
          <p:cNvSpPr>
            <a:spLocks noGrp="1"/>
          </p:cNvSpPr>
          <p:nvPr>
            <p:ph type="dt" sz="half" idx="2"/>
          </p:nvPr>
        </p:nvSpPr>
        <p:spPr>
          <a:xfrm>
            <a:off x="7167285"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0ECF31F-67CB-7E4D-9A9A-427EF0DBB6CF}" type="datetimeFigureOut">
              <a:rPr lang="en-US" smtClean="0"/>
              <a:t>8/7/2024</a:t>
            </a:fld>
            <a:endParaRPr lang="en-US"/>
          </a:p>
        </p:txBody>
      </p:sp>
      <p:sp>
        <p:nvSpPr>
          <p:cNvPr id="10" name="Footer Placeholder 4">
            <a:extLst>
              <a:ext uri="{FF2B5EF4-FFF2-40B4-BE49-F238E27FC236}">
                <a16:creationId xmlns:a16="http://schemas.microsoft.com/office/drawing/2014/main" id="{DEC40378-D3BB-F344-92DD-7432D00FDE58}"/>
              </a:ext>
            </a:extLst>
          </p:cNvPr>
          <p:cNvSpPr>
            <a:spLocks noGrp="1"/>
          </p:cNvSpPr>
          <p:nvPr>
            <p:ph type="ftr" sz="quarter" idx="3"/>
          </p:nvPr>
        </p:nvSpPr>
        <p:spPr>
          <a:xfrm>
            <a:off x="1028698" y="329307"/>
            <a:ext cx="5992211"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1381892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96BE7370-8EF8-E349-8D0F-D19FA20371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a:t>Click to edit Master title style</a:t>
            </a:r>
            <a:endParaRPr lang="en-US" dirty="0"/>
          </a:p>
        </p:txBody>
      </p:sp>
      <p:sp>
        <p:nvSpPr>
          <p:cNvPr id="10" name="Content Placeholder">
            <a:extLst>
              <a:ext uri="{FF2B5EF4-FFF2-40B4-BE49-F238E27FC236}">
                <a16:creationId xmlns:a16="http://schemas.microsoft.com/office/drawing/2014/main" id="{FD28B23A-6B64-954C-8109-76B029A7925B}"/>
              </a:ext>
            </a:extLst>
          </p:cNvPr>
          <p:cNvSpPr>
            <a:spLocks noGrp="1"/>
          </p:cNvSpPr>
          <p:nvPr>
            <p:ph sz="quarter" idx="13"/>
          </p:nvPr>
        </p:nvSpPr>
        <p:spPr>
          <a:xfrm>
            <a:off x="838199" y="1690688"/>
            <a:ext cx="10515599" cy="4163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a:extLst>
              <a:ext uri="{FF2B5EF4-FFF2-40B4-BE49-F238E27FC236}">
                <a16:creationId xmlns:a16="http://schemas.microsoft.com/office/drawing/2014/main" id="{815B210D-E74D-9F46-BBEB-61CE8DBFBD6C}"/>
              </a:ext>
            </a:extLst>
          </p:cNvPr>
          <p:cNvSpPr>
            <a:spLocks noGrp="1"/>
          </p:cNvSpPr>
          <p:nvPr>
            <p:ph type="sldNum" sz="quarter" idx="12"/>
          </p:nvPr>
        </p:nvSpPr>
        <p:spPr>
          <a:xfrm>
            <a:off x="9117874" y="6095093"/>
            <a:ext cx="2743200" cy="365125"/>
          </a:xfrm>
          <a:prstGeom prst="rect">
            <a:avLst/>
          </a:prstGeom>
        </p:spPr>
        <p:txBody>
          <a:bodyPr/>
          <a:lstStyle/>
          <a:p>
            <a:fld id="{47306C45-97B4-7545-8562-07255BCE2FE0}" type="slidenum">
              <a:rPr lang="en-US" smtClean="0"/>
              <a:t>‹#›</a:t>
            </a:fld>
            <a:endParaRPr lang="en-US"/>
          </a:p>
        </p:txBody>
      </p:sp>
    </p:spTree>
    <p:extLst>
      <p:ext uri="{BB962C8B-B14F-4D97-AF65-F5344CB8AC3E}">
        <p14:creationId xmlns:p14="http://schemas.microsoft.com/office/powerpoint/2010/main" val="14872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96BE7370-8EF8-E349-8D0F-D19FA20371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a:t>Click to edit Master title style</a:t>
            </a:r>
            <a:endParaRPr lang="en-US" dirty="0"/>
          </a:p>
        </p:txBody>
      </p:sp>
      <p:sp>
        <p:nvSpPr>
          <p:cNvPr id="10" name="Content Placeholder">
            <a:extLst>
              <a:ext uri="{FF2B5EF4-FFF2-40B4-BE49-F238E27FC236}">
                <a16:creationId xmlns:a16="http://schemas.microsoft.com/office/drawing/2014/main" id="{FD28B23A-6B64-954C-8109-76B029A7925B}"/>
              </a:ext>
            </a:extLst>
          </p:cNvPr>
          <p:cNvSpPr>
            <a:spLocks noGrp="1"/>
          </p:cNvSpPr>
          <p:nvPr>
            <p:ph sz="quarter" idx="13"/>
          </p:nvPr>
        </p:nvSpPr>
        <p:spPr>
          <a:xfrm>
            <a:off x="838200" y="1690688"/>
            <a:ext cx="5135089" cy="4163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679B6AC-8A79-ED4F-889B-59CEC8B05248}"/>
              </a:ext>
            </a:extLst>
          </p:cNvPr>
          <p:cNvSpPr>
            <a:spLocks noGrp="1"/>
          </p:cNvSpPr>
          <p:nvPr>
            <p:ph sz="quarter" idx="14"/>
          </p:nvPr>
        </p:nvSpPr>
        <p:spPr>
          <a:xfrm>
            <a:off x="6218710" y="1690687"/>
            <a:ext cx="5135090" cy="4163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a:extLst>
              <a:ext uri="{FF2B5EF4-FFF2-40B4-BE49-F238E27FC236}">
                <a16:creationId xmlns:a16="http://schemas.microsoft.com/office/drawing/2014/main" id="{815B210D-E74D-9F46-BBEB-61CE8DBFBD6C}"/>
              </a:ext>
            </a:extLst>
          </p:cNvPr>
          <p:cNvSpPr>
            <a:spLocks noGrp="1"/>
          </p:cNvSpPr>
          <p:nvPr>
            <p:ph type="sldNum" sz="quarter" idx="12"/>
          </p:nvPr>
        </p:nvSpPr>
        <p:spPr>
          <a:xfrm>
            <a:off x="9117874" y="6095093"/>
            <a:ext cx="2743200" cy="365125"/>
          </a:xfrm>
          <a:prstGeom prst="rect">
            <a:avLst/>
          </a:prstGeom>
        </p:spPr>
        <p:txBody>
          <a:bodyPr/>
          <a:lstStyle/>
          <a:p>
            <a:fld id="{47306C45-97B4-7545-8562-07255BCE2FE0}" type="slidenum">
              <a:rPr lang="en-US" smtClean="0"/>
              <a:t>‹#›</a:t>
            </a:fld>
            <a:endParaRPr lang="en-US"/>
          </a:p>
        </p:txBody>
      </p:sp>
    </p:spTree>
    <p:extLst>
      <p:ext uri="{BB962C8B-B14F-4D97-AF65-F5344CB8AC3E}">
        <p14:creationId xmlns:p14="http://schemas.microsoft.com/office/powerpoint/2010/main" val="1389813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96BE7370-8EF8-E349-8D0F-D19FA20371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a:t>Click to edit Master title style</a:t>
            </a:r>
            <a:endParaRPr lang="en-US" dirty="0"/>
          </a:p>
        </p:txBody>
      </p:sp>
      <p:sp>
        <p:nvSpPr>
          <p:cNvPr id="7" name="Heading Placeholder">
            <a:extLst>
              <a:ext uri="{FF2B5EF4-FFF2-40B4-BE49-F238E27FC236}">
                <a16:creationId xmlns:a16="http://schemas.microsoft.com/office/drawing/2014/main" id="{66FA0A11-6368-1740-B4D1-93F4E0C14B3D}"/>
              </a:ext>
            </a:extLst>
          </p:cNvPr>
          <p:cNvSpPr>
            <a:spLocks noGrp="1"/>
          </p:cNvSpPr>
          <p:nvPr>
            <p:ph type="body" sz="quarter" idx="11"/>
          </p:nvPr>
        </p:nvSpPr>
        <p:spPr>
          <a:xfrm>
            <a:off x="827086" y="1702440"/>
            <a:ext cx="5135563" cy="630238"/>
          </a:xfrm>
        </p:spPr>
        <p:txBody>
          <a:bodyPr>
            <a:noAutofit/>
          </a:bodyPr>
          <a:lstStyle>
            <a:lvl1pPr marL="0" indent="0">
              <a:buNone/>
              <a:defRPr sz="2800" b="1">
                <a:solidFill>
                  <a:srgbClr val="C84113"/>
                </a:solidFill>
              </a:defRPr>
            </a:lvl1pPr>
          </a:lstStyle>
          <a:p>
            <a:pPr lvl="0"/>
            <a:r>
              <a:rPr lang="en-US"/>
              <a:t>Click to edit Master text styles</a:t>
            </a:r>
          </a:p>
        </p:txBody>
      </p:sp>
      <p:sp>
        <p:nvSpPr>
          <p:cNvPr id="8" name="Content Placeholder">
            <a:extLst>
              <a:ext uri="{FF2B5EF4-FFF2-40B4-BE49-F238E27FC236}">
                <a16:creationId xmlns:a16="http://schemas.microsoft.com/office/drawing/2014/main" id="{AE3776B9-B827-AF40-89BC-4B2800535D66}"/>
              </a:ext>
            </a:extLst>
          </p:cNvPr>
          <p:cNvSpPr>
            <a:spLocks noGrp="1"/>
          </p:cNvSpPr>
          <p:nvPr>
            <p:ph sz="quarter" idx="14"/>
          </p:nvPr>
        </p:nvSpPr>
        <p:spPr>
          <a:xfrm>
            <a:off x="827086" y="2332679"/>
            <a:ext cx="5146677" cy="3522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Heading Placeholder 2">
            <a:extLst>
              <a:ext uri="{FF2B5EF4-FFF2-40B4-BE49-F238E27FC236}">
                <a16:creationId xmlns:a16="http://schemas.microsoft.com/office/drawing/2014/main" id="{A394ACA4-4011-074E-976E-5B0A2AC9C0DC}"/>
              </a:ext>
            </a:extLst>
          </p:cNvPr>
          <p:cNvSpPr>
            <a:spLocks noGrp="1"/>
          </p:cNvSpPr>
          <p:nvPr>
            <p:ph type="body" sz="quarter" idx="13"/>
          </p:nvPr>
        </p:nvSpPr>
        <p:spPr>
          <a:xfrm>
            <a:off x="6218237" y="1702440"/>
            <a:ext cx="5135563" cy="630238"/>
          </a:xfrm>
        </p:spPr>
        <p:txBody>
          <a:bodyPr>
            <a:noAutofit/>
          </a:bodyPr>
          <a:lstStyle>
            <a:lvl1pPr marL="0" indent="0">
              <a:buNone/>
              <a:defRPr sz="2800" b="1">
                <a:solidFill>
                  <a:srgbClr val="C84113"/>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A29702C3-74B7-704F-AED5-DB586A61CDD4}"/>
              </a:ext>
            </a:extLst>
          </p:cNvPr>
          <p:cNvSpPr>
            <a:spLocks noGrp="1"/>
          </p:cNvSpPr>
          <p:nvPr>
            <p:ph sz="quarter" idx="15"/>
          </p:nvPr>
        </p:nvSpPr>
        <p:spPr>
          <a:xfrm>
            <a:off x="6229351" y="2332679"/>
            <a:ext cx="5135563" cy="3522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a:extLst>
              <a:ext uri="{FF2B5EF4-FFF2-40B4-BE49-F238E27FC236}">
                <a16:creationId xmlns:a16="http://schemas.microsoft.com/office/drawing/2014/main" id="{815B210D-E74D-9F46-BBEB-61CE8DBFBD6C}"/>
              </a:ext>
            </a:extLst>
          </p:cNvPr>
          <p:cNvSpPr>
            <a:spLocks noGrp="1"/>
          </p:cNvSpPr>
          <p:nvPr>
            <p:ph type="sldNum" sz="quarter" idx="12"/>
          </p:nvPr>
        </p:nvSpPr>
        <p:spPr>
          <a:xfrm>
            <a:off x="9117874" y="6095093"/>
            <a:ext cx="2743200" cy="365125"/>
          </a:xfrm>
          <a:prstGeom prst="rect">
            <a:avLst/>
          </a:prstGeom>
        </p:spPr>
        <p:txBody>
          <a:bodyPr/>
          <a:lstStyle/>
          <a:p>
            <a:fld id="{47306C45-97B4-7545-8562-07255BCE2FE0}" type="slidenum">
              <a:rPr lang="en-US" smtClean="0"/>
              <a:t>‹#›</a:t>
            </a:fld>
            <a:endParaRPr lang="en-US"/>
          </a:p>
        </p:txBody>
      </p:sp>
    </p:spTree>
    <p:extLst>
      <p:ext uri="{BB962C8B-B14F-4D97-AF65-F5344CB8AC3E}">
        <p14:creationId xmlns:p14="http://schemas.microsoft.com/office/powerpoint/2010/main" val="296260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descr="University of Illinois Urbana-Champaign wordmark.">
            <a:extLst>
              <a:ext uri="{FF2B5EF4-FFF2-40B4-BE49-F238E27FC236}">
                <a16:creationId xmlns:a16="http://schemas.microsoft.com/office/drawing/2014/main" id="{B86F68A1-EB41-F34E-97FD-7F64F604AF98}"/>
              </a:ext>
            </a:extLst>
          </p:cNvPr>
          <p:cNvPicPr>
            <a:picLocks noChangeAspect="1"/>
          </p:cNvPicPr>
          <p:nvPr userDrawn="1"/>
        </p:nvPicPr>
        <p:blipFill>
          <a:blip r:embed="rId3"/>
          <a:stretch>
            <a:fillRect/>
          </a:stretch>
        </p:blipFill>
        <p:spPr>
          <a:xfrm>
            <a:off x="4537075" y="5718264"/>
            <a:ext cx="3117851" cy="807948"/>
          </a:xfrm>
          <a:prstGeom prst="rect">
            <a:avLst/>
          </a:prstGeom>
        </p:spPr>
      </p:pic>
      <p:sp>
        <p:nvSpPr>
          <p:cNvPr id="2" name="Title 1">
            <a:extLst>
              <a:ext uri="{FF2B5EF4-FFF2-40B4-BE49-F238E27FC236}">
                <a16:creationId xmlns:a16="http://schemas.microsoft.com/office/drawing/2014/main" id="{3D5FC761-336D-0A20-2401-72933BB213D9}"/>
              </a:ext>
            </a:extLst>
          </p:cNvPr>
          <p:cNvSpPr>
            <a:spLocks noGrp="1"/>
          </p:cNvSpPr>
          <p:nvPr>
            <p:ph type="title"/>
          </p:nvPr>
        </p:nvSpPr>
        <p:spPr>
          <a:xfrm>
            <a:off x="838200" y="2766218"/>
            <a:ext cx="10515600" cy="1325563"/>
          </a:xfrm>
        </p:spPr>
        <p:txBody>
          <a:bodyPr>
            <a:normAutofit/>
          </a:bodyPr>
          <a:lstStyle>
            <a:lvl1pPr algn="ct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95300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8573" y="851346"/>
            <a:ext cx="10068527" cy="619776"/>
          </a:xfrm>
        </p:spPr>
        <p:txBody>
          <a:bodyPr>
            <a:normAutofit/>
          </a:bodyPr>
          <a:lstStyle>
            <a:lvl1pPr>
              <a:defRPr sz="3200" b="0" i="0" cap="none" baseline="0"/>
            </a:lvl1pPr>
          </a:lstStyle>
          <a:p>
            <a:r>
              <a:rPr lang="en-US"/>
              <a:t>CLICK TO EDIT MASTER TITLE STYLE</a:t>
            </a:r>
          </a:p>
        </p:txBody>
      </p:sp>
      <p:sp>
        <p:nvSpPr>
          <p:cNvPr id="3" name="Content Placeholder 2"/>
          <p:cNvSpPr>
            <a:spLocks noGrp="1"/>
          </p:cNvSpPr>
          <p:nvPr>
            <p:ph idx="1"/>
          </p:nvPr>
        </p:nvSpPr>
        <p:spPr>
          <a:xfrm>
            <a:off x="1018573" y="1682898"/>
            <a:ext cx="10068527" cy="3783448"/>
          </a:xfrm>
        </p:spPr>
        <p:txBody>
          <a:bodyPr anchor="t"/>
          <a:lstStyle>
            <a:lvl1pPr>
              <a:lnSpc>
                <a:spcPct val="100000"/>
              </a:lnSpc>
              <a:spcBef>
                <a:spcPts val="1100"/>
              </a:spcBef>
              <a:spcAft>
                <a:spcPts val="600"/>
              </a:spcAft>
              <a:defRPr sz="32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938685" y="330370"/>
            <a:ext cx="4148415" cy="309201"/>
          </a:xfrm>
          <a:prstGeom prst="rect">
            <a:avLst/>
          </a:prstGeom>
        </p:spPr>
        <p:txBody>
          <a:bodyPr/>
          <a:lstStyle/>
          <a:p>
            <a:fld id="{80ECF31F-67CB-7E4D-9A9A-427EF0DBB6CF}" type="datetimeFigureOut">
              <a:rPr lang="en-US" smtClean="0"/>
              <a:t>8/7/2024</a:t>
            </a:fld>
            <a:endParaRPr lang="en-US"/>
          </a:p>
        </p:txBody>
      </p:sp>
      <p:sp>
        <p:nvSpPr>
          <p:cNvPr id="5" name="Footer Placeholder 4"/>
          <p:cNvSpPr>
            <a:spLocks noGrp="1"/>
          </p:cNvSpPr>
          <p:nvPr>
            <p:ph type="ftr" sz="quarter" idx="11"/>
          </p:nvPr>
        </p:nvSpPr>
        <p:spPr>
          <a:xfrm>
            <a:off x="1018573" y="329307"/>
            <a:ext cx="5781620" cy="309201"/>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308A1B2-B3AE-EE49-B7EE-B197A8581DFD}" type="slidenum">
              <a:rPr lang="en-US" smtClean="0"/>
              <a:t>‹#›</a:t>
            </a:fld>
            <a:endParaRPr lang="en-US"/>
          </a:p>
        </p:txBody>
      </p:sp>
      <p:cxnSp>
        <p:nvCxnSpPr>
          <p:cNvPr id="33" name="Straight Connector 32"/>
          <p:cNvCxnSpPr>
            <a:cxnSpLocks/>
          </p:cNvCxnSpPr>
          <p:nvPr/>
        </p:nvCxnSpPr>
        <p:spPr>
          <a:xfrm flipV="1">
            <a:off x="1018573" y="1472184"/>
            <a:ext cx="10068527" cy="1"/>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05600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7463" y="798973"/>
            <a:ext cx="8637073" cy="3086792"/>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1776184" y="4047004"/>
            <a:ext cx="8637072" cy="977621"/>
          </a:xfrm>
        </p:spPr>
        <p:txBody>
          <a:bodyPr tIns="91440" bIns="91440">
            <a:normAutofit/>
          </a:bodyPr>
          <a:lstStyle>
            <a:lvl1pPr marL="0" indent="0" algn="l">
              <a:buNone/>
              <a:defRPr sz="24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913822" y="327045"/>
            <a:ext cx="3500715" cy="309201"/>
          </a:xfrm>
          <a:prstGeom prst="rect">
            <a:avLst/>
          </a:prstGeom>
        </p:spPr>
        <p:txBody>
          <a:bodyPr/>
          <a:lstStyle/>
          <a:p>
            <a:fld id="{80ECF31F-67CB-7E4D-9A9A-427EF0DBB6CF}" type="datetimeFigureOut">
              <a:rPr lang="en-US" smtClean="0"/>
              <a:t>8/7/2024</a:t>
            </a:fld>
            <a:endParaRPr lang="en-US"/>
          </a:p>
        </p:txBody>
      </p:sp>
      <p:sp>
        <p:nvSpPr>
          <p:cNvPr id="5" name="Footer Placeholder 4"/>
          <p:cNvSpPr>
            <a:spLocks noGrp="1"/>
          </p:cNvSpPr>
          <p:nvPr>
            <p:ph type="ftr" sz="quarter" idx="11"/>
          </p:nvPr>
        </p:nvSpPr>
        <p:spPr>
          <a:xfrm>
            <a:off x="1776184" y="325982"/>
            <a:ext cx="4973915" cy="309201"/>
          </a:xfrm>
          <a:prstGeom prst="rect">
            <a:avLst/>
          </a:prstGeom>
        </p:spPr>
        <p:txBody>
          <a:bodyPr/>
          <a:lstStyle/>
          <a:p>
            <a:endParaRPr lang="en-US"/>
          </a:p>
        </p:txBody>
      </p:sp>
      <p:cxnSp>
        <p:nvCxnSpPr>
          <p:cNvPr id="15" name="Straight Connector 14"/>
          <p:cNvCxnSpPr/>
          <p:nvPr/>
        </p:nvCxnSpPr>
        <p:spPr>
          <a:xfrm>
            <a:off x="1776184" y="4011354"/>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1" name="Slide Number Placeholder 5">
            <a:extLst>
              <a:ext uri="{FF2B5EF4-FFF2-40B4-BE49-F238E27FC236}">
                <a16:creationId xmlns:a16="http://schemas.microsoft.com/office/drawing/2014/main" id="{8B686022-FEED-BB40-BB69-DCA4770D57D6}"/>
              </a:ext>
            </a:extLst>
          </p:cNvPr>
          <p:cNvSpPr>
            <a:spLocks noGrp="1"/>
          </p:cNvSpPr>
          <p:nvPr>
            <p:ph type="sldNum" sz="quarter" idx="4"/>
          </p:nvPr>
        </p:nvSpPr>
        <p:spPr>
          <a:xfrm>
            <a:off x="121774"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308A1B2-B3AE-EE49-B7EE-B197A8581DFD}" type="slidenum">
              <a:rPr lang="en-US" smtClean="0"/>
              <a:t>‹#›</a:t>
            </a:fld>
            <a:endParaRPr lang="en-US"/>
          </a:p>
        </p:txBody>
      </p:sp>
    </p:spTree>
    <p:extLst>
      <p:ext uri="{BB962C8B-B14F-4D97-AF65-F5344CB8AC3E}">
        <p14:creationId xmlns:p14="http://schemas.microsoft.com/office/powerpoint/2010/main" val="2165961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30586" y="804890"/>
            <a:ext cx="10056514" cy="666228"/>
          </a:xfrm>
        </p:spPr>
        <p:txBody>
          <a:bodyPr/>
          <a:lstStyle/>
          <a:p>
            <a:r>
              <a:rPr lang="en-US"/>
              <a:t>Click to edit Master title style</a:t>
            </a:r>
          </a:p>
        </p:txBody>
      </p:sp>
      <p:sp>
        <p:nvSpPr>
          <p:cNvPr id="3" name="Content Placeholder 2"/>
          <p:cNvSpPr>
            <a:spLocks noGrp="1"/>
          </p:cNvSpPr>
          <p:nvPr>
            <p:ph sz="half" idx="1"/>
          </p:nvPr>
        </p:nvSpPr>
        <p:spPr>
          <a:xfrm>
            <a:off x="1028699" y="1690840"/>
            <a:ext cx="4846007" cy="4247556"/>
          </a:xfrm>
        </p:spPr>
        <p:txBody>
          <a:bodyPr/>
          <a:lstStyle>
            <a:lvl1pPr>
              <a:defRPr sz="2900"/>
            </a:lvl1pPr>
            <a:lvl2pPr>
              <a:defRPr sz="2500"/>
            </a:lvl2pPr>
            <a:lvl3pPr>
              <a:defRPr sz="21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1093" y="1710131"/>
            <a:ext cx="4846007" cy="4238841"/>
          </a:xfrm>
        </p:spPr>
        <p:txBody>
          <a:bodyPr/>
          <a:lstStyle>
            <a:lvl1pPr>
              <a:defRPr sz="2900"/>
            </a:lvl1pPr>
            <a:lvl2pPr>
              <a:defRPr sz="2500"/>
            </a:lvl2pPr>
            <a:lvl3pPr>
              <a:defRPr sz="21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135507" y="330370"/>
            <a:ext cx="3951593" cy="309201"/>
          </a:xfrm>
          <a:prstGeom prst="rect">
            <a:avLst/>
          </a:prstGeom>
        </p:spPr>
        <p:txBody>
          <a:bodyPr/>
          <a:lstStyle/>
          <a:p>
            <a:fld id="{80ECF31F-67CB-7E4D-9A9A-427EF0DBB6CF}" type="datetimeFigureOut">
              <a:rPr lang="en-US" smtClean="0"/>
              <a:t>8/7/2024</a:t>
            </a:fld>
            <a:endParaRPr lang="en-US"/>
          </a:p>
        </p:txBody>
      </p:sp>
      <p:sp>
        <p:nvSpPr>
          <p:cNvPr id="6" name="Footer Placeholder 5"/>
          <p:cNvSpPr>
            <a:spLocks noGrp="1"/>
          </p:cNvSpPr>
          <p:nvPr>
            <p:ph type="ftr" sz="quarter" idx="11"/>
          </p:nvPr>
        </p:nvSpPr>
        <p:spPr>
          <a:xfrm>
            <a:off x="1032948" y="329307"/>
            <a:ext cx="5938836" cy="309201"/>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308A1B2-B3AE-EE49-B7EE-B197A8581DFD}" type="slidenum">
              <a:rPr lang="en-US" smtClean="0"/>
              <a:t>‹#›</a:t>
            </a:fld>
            <a:endParaRPr lang="en-US"/>
          </a:p>
        </p:txBody>
      </p:sp>
      <p:cxnSp>
        <p:nvCxnSpPr>
          <p:cNvPr id="35" name="Straight Connector 34"/>
          <p:cNvCxnSpPr>
            <a:cxnSpLocks/>
          </p:cNvCxnSpPr>
          <p:nvPr/>
        </p:nvCxnSpPr>
        <p:spPr>
          <a:xfrm>
            <a:off x="1035265" y="1472184"/>
            <a:ext cx="10051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12957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28700" y="804519"/>
            <a:ext cx="10058399" cy="715523"/>
          </a:xfrm>
        </p:spPr>
        <p:txBody>
          <a:bodyPr/>
          <a:lstStyle/>
          <a:p>
            <a:r>
              <a:rPr lang="en-US"/>
              <a:t>Click to edit Master title style</a:t>
            </a:r>
          </a:p>
        </p:txBody>
      </p:sp>
      <p:sp>
        <p:nvSpPr>
          <p:cNvPr id="3" name="Date Placeholder 2"/>
          <p:cNvSpPr>
            <a:spLocks noGrp="1"/>
          </p:cNvSpPr>
          <p:nvPr>
            <p:ph type="dt" sz="half" idx="10"/>
          </p:nvPr>
        </p:nvSpPr>
        <p:spPr>
          <a:xfrm>
            <a:off x="7167286" y="330370"/>
            <a:ext cx="3919813" cy="309201"/>
          </a:xfrm>
          <a:prstGeom prst="rect">
            <a:avLst/>
          </a:prstGeom>
        </p:spPr>
        <p:txBody>
          <a:bodyPr/>
          <a:lstStyle/>
          <a:p>
            <a:fld id="{80ECF31F-67CB-7E4D-9A9A-427EF0DBB6CF}" type="datetimeFigureOut">
              <a:rPr lang="en-US" smtClean="0"/>
              <a:t>8/7/2024</a:t>
            </a:fld>
            <a:endParaRPr lang="en-US"/>
          </a:p>
        </p:txBody>
      </p:sp>
      <p:sp>
        <p:nvSpPr>
          <p:cNvPr id="4" name="Footer Placeholder 3"/>
          <p:cNvSpPr>
            <a:spLocks noGrp="1"/>
          </p:cNvSpPr>
          <p:nvPr>
            <p:ph type="ftr" sz="quarter" idx="11"/>
          </p:nvPr>
        </p:nvSpPr>
        <p:spPr>
          <a:xfrm>
            <a:off x="1028700" y="329307"/>
            <a:ext cx="5974863" cy="309201"/>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3308A1B2-B3AE-EE49-B7EE-B197A8581DFD}" type="slidenum">
              <a:rPr lang="en-US" smtClean="0"/>
              <a:t>‹#›</a:t>
            </a:fld>
            <a:endParaRPr lang="en-US"/>
          </a:p>
        </p:txBody>
      </p:sp>
    </p:spTree>
    <p:extLst>
      <p:ext uri="{BB962C8B-B14F-4D97-AF65-F5344CB8AC3E}">
        <p14:creationId xmlns:p14="http://schemas.microsoft.com/office/powerpoint/2010/main" val="1014007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26ADA6-32C7-6D47-94AB-D149FA9C19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a:extLst>
              <a:ext uri="{FF2B5EF4-FFF2-40B4-BE49-F238E27FC236}">
                <a16:creationId xmlns:a16="http://schemas.microsoft.com/office/drawing/2014/main" id="{767FDBC8-5F1C-654A-9325-61F4244133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a:extLst>
              <a:ext uri="{FF2B5EF4-FFF2-40B4-BE49-F238E27FC236}">
                <a16:creationId xmlns:a16="http://schemas.microsoft.com/office/drawing/2014/main" id="{C771FB5C-A5C2-4C44-A9DF-4F6A196EC0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06C45-97B4-7545-8562-07255BCE2FE0}" type="slidenum">
              <a:rPr lang="en-US" smtClean="0"/>
              <a:t>‹#›</a:t>
            </a:fld>
            <a:endParaRPr lang="en-US"/>
          </a:p>
        </p:txBody>
      </p:sp>
    </p:spTree>
    <p:extLst>
      <p:ext uri="{BB962C8B-B14F-4D97-AF65-F5344CB8AC3E}">
        <p14:creationId xmlns:p14="http://schemas.microsoft.com/office/powerpoint/2010/main" val="100808044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3600" b="1" i="0" kern="1200">
          <a:solidFill>
            <a:srgbClr val="C8411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329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329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329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329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329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marketing.illinois.edu/visual-identity/colo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canvas.instructure.com/courses/1130292"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iadp.ahs.illinois.edu/" TargetMode="External"/><Relationship Id="rId4" Type="http://schemas.openxmlformats.org/officeDocument/2006/relationships/hyperlink" Target="https://citl.illinois.edu/about-citl/news/2019/07/08/university-of-illinois-launches-open-online-course-in-accessibility-and-inclusive-design-on-coursera"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forms.illinois.edu/sec/6074258"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illinois-accommodate.symplicity.com/public_accommodation/" TargetMode="External"/><Relationship Id="rId5" Type="http://schemas.openxmlformats.org/officeDocument/2006/relationships/hyperlink" Target="https://dres.illinois.edu/academic-supports/accommodations/academic-accommodations/" TargetMode="External"/><Relationship Id="rId4" Type="http://schemas.openxmlformats.org/officeDocument/2006/relationships/hyperlink" Target="https://itaccessibility.illinois.edu/"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ACB59-7294-8045-A32B-CA6489D16501}"/>
              </a:ext>
            </a:extLst>
          </p:cNvPr>
          <p:cNvSpPr>
            <a:spLocks noGrp="1"/>
          </p:cNvSpPr>
          <p:nvPr>
            <p:ph type="ctrTitle"/>
          </p:nvPr>
        </p:nvSpPr>
        <p:spPr>
          <a:xfrm>
            <a:off x="2666415" y="1000903"/>
            <a:ext cx="6859168" cy="1847331"/>
          </a:xfrm>
        </p:spPr>
        <p:txBody>
          <a:bodyPr>
            <a:normAutofit/>
          </a:bodyPr>
          <a:lstStyle/>
          <a:p>
            <a:pPr algn="ctr"/>
            <a:r>
              <a:rPr lang="en-US" sz="4800" dirty="0">
                <a:solidFill>
                  <a:schemeClr val="bg1"/>
                </a:solidFill>
              </a:rPr>
              <a:t>Accessible Word Documents</a:t>
            </a:r>
          </a:p>
        </p:txBody>
      </p:sp>
      <p:sp>
        <p:nvSpPr>
          <p:cNvPr id="3" name="Subtitle 2">
            <a:extLst>
              <a:ext uri="{FF2B5EF4-FFF2-40B4-BE49-F238E27FC236}">
                <a16:creationId xmlns:a16="http://schemas.microsoft.com/office/drawing/2014/main" id="{2128C734-F0C9-A643-9FD7-EDD3DE6A2D59}"/>
              </a:ext>
            </a:extLst>
          </p:cNvPr>
          <p:cNvSpPr>
            <a:spLocks noGrp="1"/>
          </p:cNvSpPr>
          <p:nvPr>
            <p:ph type="subTitle" idx="4294967295"/>
          </p:nvPr>
        </p:nvSpPr>
        <p:spPr>
          <a:xfrm>
            <a:off x="2458702" y="3101886"/>
            <a:ext cx="7274595" cy="605141"/>
          </a:xfrm>
        </p:spPr>
        <p:txBody>
          <a:bodyPr>
            <a:normAutofit/>
          </a:bodyPr>
          <a:lstStyle/>
          <a:p>
            <a:pPr marL="0" indent="0" algn="ctr">
              <a:buNone/>
            </a:pPr>
            <a:r>
              <a:rPr lang="en-US" sz="3200" dirty="0">
                <a:solidFill>
                  <a:schemeClr val="bg1"/>
                </a:solidFill>
              </a:rPr>
              <a:t>[Date]</a:t>
            </a:r>
          </a:p>
        </p:txBody>
      </p:sp>
      <p:sp>
        <p:nvSpPr>
          <p:cNvPr id="6" name="TextBox 5">
            <a:extLst>
              <a:ext uri="{FF2B5EF4-FFF2-40B4-BE49-F238E27FC236}">
                <a16:creationId xmlns:a16="http://schemas.microsoft.com/office/drawing/2014/main" id="{DE1F0616-5372-C645-B8C4-A3E4A06CFC50}"/>
              </a:ext>
            </a:extLst>
          </p:cNvPr>
          <p:cNvSpPr txBox="1"/>
          <p:nvPr/>
        </p:nvSpPr>
        <p:spPr>
          <a:xfrm>
            <a:off x="4260621" y="3960679"/>
            <a:ext cx="3670756" cy="1107996"/>
          </a:xfrm>
          <a:prstGeom prst="rect">
            <a:avLst/>
          </a:prstGeom>
          <a:noFill/>
        </p:spPr>
        <p:txBody>
          <a:bodyPr wrap="square" rtlCol="0">
            <a:spAutoFit/>
          </a:bodyPr>
          <a:lstStyle/>
          <a:p>
            <a:pPr algn="ctr"/>
            <a:r>
              <a:rPr lang="en-US" sz="2200" dirty="0">
                <a:solidFill>
                  <a:schemeClr val="bg1"/>
                </a:solidFill>
              </a:rPr>
              <a:t>[Presenter Name]</a:t>
            </a:r>
          </a:p>
          <a:p>
            <a:pPr algn="ctr">
              <a:spcBef>
                <a:spcPts val="0"/>
              </a:spcBef>
            </a:pPr>
            <a:r>
              <a:rPr lang="en-US" sz="2200" dirty="0">
                <a:solidFill>
                  <a:schemeClr val="bg1"/>
                </a:solidFill>
              </a:rPr>
              <a:t>IT Accessibility Liaison</a:t>
            </a:r>
          </a:p>
          <a:p>
            <a:pPr algn="ctr">
              <a:spcBef>
                <a:spcPts val="0"/>
              </a:spcBef>
            </a:pPr>
            <a:r>
              <a:rPr lang="en-US" sz="2200" dirty="0">
                <a:solidFill>
                  <a:schemeClr val="bg1"/>
                </a:solidFill>
              </a:rPr>
              <a:t>[Unit Name]</a:t>
            </a:r>
          </a:p>
        </p:txBody>
      </p:sp>
    </p:spTree>
    <p:extLst>
      <p:ext uri="{BB962C8B-B14F-4D97-AF65-F5344CB8AC3E}">
        <p14:creationId xmlns:p14="http://schemas.microsoft.com/office/powerpoint/2010/main" val="3130416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D03C-5E9C-38E6-57C9-C8DABCE6510E}"/>
              </a:ext>
            </a:extLst>
          </p:cNvPr>
          <p:cNvSpPr>
            <a:spLocks noGrp="1"/>
          </p:cNvSpPr>
          <p:nvPr>
            <p:ph type="title"/>
          </p:nvPr>
        </p:nvSpPr>
        <p:spPr/>
        <p:txBody>
          <a:bodyPr/>
          <a:lstStyle/>
          <a:p>
            <a:r>
              <a:rPr lang="en-US"/>
              <a:t>Semantic Structure: Images</a:t>
            </a:r>
          </a:p>
        </p:txBody>
      </p:sp>
      <p:sp>
        <p:nvSpPr>
          <p:cNvPr id="5" name="Content Placeholder 4">
            <a:extLst>
              <a:ext uri="{FF2B5EF4-FFF2-40B4-BE49-F238E27FC236}">
                <a16:creationId xmlns:a16="http://schemas.microsoft.com/office/drawing/2014/main" id="{96D49317-7911-6188-42F7-C493B7F5F6B6}"/>
              </a:ext>
            </a:extLst>
          </p:cNvPr>
          <p:cNvSpPr>
            <a:spLocks noGrp="1"/>
          </p:cNvSpPr>
          <p:nvPr>
            <p:ph sz="quarter" idx="13"/>
          </p:nvPr>
        </p:nvSpPr>
        <p:spPr/>
        <p:txBody>
          <a:bodyPr>
            <a:normAutofit/>
          </a:bodyPr>
          <a:lstStyle/>
          <a:p>
            <a:r>
              <a:rPr lang="en-US" dirty="0"/>
              <a:t>Users who are blind cannot see image content</a:t>
            </a:r>
          </a:p>
          <a:p>
            <a:r>
              <a:rPr lang="en-US" dirty="0"/>
              <a:t>Images that convey information must have a concise alternative description</a:t>
            </a:r>
          </a:p>
          <a:p>
            <a:r>
              <a:rPr lang="en-US" dirty="0"/>
              <a:t>Decorative images must be marked as decorative</a:t>
            </a:r>
          </a:p>
          <a:p>
            <a:pPr lvl="1"/>
            <a:r>
              <a:rPr lang="en-US" dirty="0"/>
              <a:t>Images containing text are not decorative</a:t>
            </a:r>
          </a:p>
          <a:p>
            <a:pPr lvl="1"/>
            <a:r>
              <a:rPr lang="en-US" dirty="0"/>
              <a:t>Logos are not decorative</a:t>
            </a:r>
          </a:p>
          <a:p>
            <a:pPr lvl="1"/>
            <a:r>
              <a:rPr lang="en-US" dirty="0"/>
              <a:t>Images used as the only content in buttons and links are not decorative</a:t>
            </a:r>
          </a:p>
        </p:txBody>
      </p:sp>
    </p:spTree>
    <p:extLst>
      <p:ext uri="{BB962C8B-B14F-4D97-AF65-F5344CB8AC3E}">
        <p14:creationId xmlns:p14="http://schemas.microsoft.com/office/powerpoint/2010/main" val="1149337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D3CEE-2120-C441-B5BC-1AE753D3B6A0}"/>
              </a:ext>
            </a:extLst>
          </p:cNvPr>
          <p:cNvSpPr>
            <a:spLocks noGrp="1"/>
          </p:cNvSpPr>
          <p:nvPr>
            <p:ph type="title"/>
          </p:nvPr>
        </p:nvSpPr>
        <p:spPr/>
        <p:txBody>
          <a:bodyPr/>
          <a:lstStyle/>
          <a:p>
            <a:r>
              <a:rPr lang="en-US"/>
              <a:t>Use of Color</a:t>
            </a:r>
          </a:p>
        </p:txBody>
      </p:sp>
      <p:sp>
        <p:nvSpPr>
          <p:cNvPr id="5" name="Content Placeholder 4">
            <a:extLst>
              <a:ext uri="{FF2B5EF4-FFF2-40B4-BE49-F238E27FC236}">
                <a16:creationId xmlns:a16="http://schemas.microsoft.com/office/drawing/2014/main" id="{570265DC-3EDF-1345-9F2D-76B899FDCFA0}"/>
              </a:ext>
            </a:extLst>
          </p:cNvPr>
          <p:cNvSpPr>
            <a:spLocks noGrp="1"/>
          </p:cNvSpPr>
          <p:nvPr>
            <p:ph sz="quarter" idx="13"/>
          </p:nvPr>
        </p:nvSpPr>
        <p:spPr/>
        <p:txBody>
          <a:bodyPr>
            <a:normAutofit/>
          </a:bodyPr>
          <a:lstStyle/>
          <a:p>
            <a:r>
              <a:rPr lang="en-US" dirty="0"/>
              <a:t>Ensure color contrast is sufficient</a:t>
            </a:r>
          </a:p>
          <a:p>
            <a:pPr lvl="1">
              <a:lnSpc>
                <a:spcPct val="100000"/>
              </a:lnSpc>
            </a:pPr>
            <a:r>
              <a:rPr lang="en-US" dirty="0"/>
              <a:t>Only use orange/white color combinations for text &gt;16pt and bold.</a:t>
            </a:r>
          </a:p>
          <a:p>
            <a:pPr>
              <a:spcBef>
                <a:spcPts val="1800"/>
              </a:spcBef>
              <a:spcAft>
                <a:spcPts val="0"/>
              </a:spcAft>
            </a:pPr>
            <a:r>
              <a:rPr lang="en-US" dirty="0"/>
              <a:t>Rule of thumb</a:t>
            </a:r>
          </a:p>
          <a:p>
            <a:pPr lvl="1">
              <a:spcBef>
                <a:spcPts val="1800"/>
              </a:spcBef>
            </a:pPr>
            <a:r>
              <a:rPr lang="en-US" dirty="0"/>
              <a:t>If you are not sure a color combination has sufficient contrast, it probably does not.</a:t>
            </a:r>
          </a:p>
        </p:txBody>
      </p:sp>
    </p:spTree>
    <p:extLst>
      <p:ext uri="{BB962C8B-B14F-4D97-AF65-F5344CB8AC3E}">
        <p14:creationId xmlns:p14="http://schemas.microsoft.com/office/powerpoint/2010/main" val="1757944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D3CEE-2120-C441-B5BC-1AE753D3B6A0}"/>
              </a:ext>
            </a:extLst>
          </p:cNvPr>
          <p:cNvSpPr>
            <a:spLocks noGrp="1"/>
          </p:cNvSpPr>
          <p:nvPr>
            <p:ph type="title"/>
          </p:nvPr>
        </p:nvSpPr>
        <p:spPr/>
        <p:txBody>
          <a:bodyPr/>
          <a:lstStyle/>
          <a:p>
            <a:r>
              <a:rPr lang="en-US"/>
              <a:t>COLOR accessibility ON THE WEB</a:t>
            </a:r>
          </a:p>
        </p:txBody>
      </p:sp>
      <p:graphicFrame>
        <p:nvGraphicFramePr>
          <p:cNvPr id="4" name="Table 3">
            <a:extLst>
              <a:ext uri="{FF2B5EF4-FFF2-40B4-BE49-F238E27FC236}">
                <a16:creationId xmlns:a16="http://schemas.microsoft.com/office/drawing/2014/main" id="{C8DD77EF-18E9-F9FD-73E7-54524B69C9ED}"/>
              </a:ext>
            </a:extLst>
          </p:cNvPr>
          <p:cNvGraphicFramePr>
            <a:graphicFrameLocks noGrp="1"/>
          </p:cNvGraphicFramePr>
          <p:nvPr>
            <p:extLst>
              <p:ext uri="{D42A27DB-BD31-4B8C-83A1-F6EECF244321}">
                <p14:modId xmlns:p14="http://schemas.microsoft.com/office/powerpoint/2010/main" val="1028186857"/>
              </p:ext>
            </p:extLst>
          </p:nvPr>
        </p:nvGraphicFramePr>
        <p:xfrm>
          <a:off x="219147" y="1499534"/>
          <a:ext cx="11756830" cy="4253761"/>
        </p:xfrm>
        <a:graphic>
          <a:graphicData uri="http://schemas.openxmlformats.org/drawingml/2006/table">
            <a:tbl>
              <a:tblPr firstRow="1" firstCol="1" bandRow="1">
                <a:tableStyleId>{7DF18680-E054-41AD-8BC1-D1AEF772440D}</a:tableStyleId>
              </a:tblPr>
              <a:tblGrid>
                <a:gridCol w="1175683">
                  <a:extLst>
                    <a:ext uri="{9D8B030D-6E8A-4147-A177-3AD203B41FA5}">
                      <a16:colId xmlns:a16="http://schemas.microsoft.com/office/drawing/2014/main" val="2988454329"/>
                    </a:ext>
                  </a:extLst>
                </a:gridCol>
                <a:gridCol w="1175683">
                  <a:extLst>
                    <a:ext uri="{9D8B030D-6E8A-4147-A177-3AD203B41FA5}">
                      <a16:colId xmlns:a16="http://schemas.microsoft.com/office/drawing/2014/main" val="3972094339"/>
                    </a:ext>
                  </a:extLst>
                </a:gridCol>
                <a:gridCol w="1175683">
                  <a:extLst>
                    <a:ext uri="{9D8B030D-6E8A-4147-A177-3AD203B41FA5}">
                      <a16:colId xmlns:a16="http://schemas.microsoft.com/office/drawing/2014/main" val="482872916"/>
                    </a:ext>
                  </a:extLst>
                </a:gridCol>
                <a:gridCol w="1175683">
                  <a:extLst>
                    <a:ext uri="{9D8B030D-6E8A-4147-A177-3AD203B41FA5}">
                      <a16:colId xmlns:a16="http://schemas.microsoft.com/office/drawing/2014/main" val="978960659"/>
                    </a:ext>
                  </a:extLst>
                </a:gridCol>
                <a:gridCol w="1175683">
                  <a:extLst>
                    <a:ext uri="{9D8B030D-6E8A-4147-A177-3AD203B41FA5}">
                      <a16:colId xmlns:a16="http://schemas.microsoft.com/office/drawing/2014/main" val="3927992723"/>
                    </a:ext>
                  </a:extLst>
                </a:gridCol>
                <a:gridCol w="1175683">
                  <a:extLst>
                    <a:ext uri="{9D8B030D-6E8A-4147-A177-3AD203B41FA5}">
                      <a16:colId xmlns:a16="http://schemas.microsoft.com/office/drawing/2014/main" val="3274533174"/>
                    </a:ext>
                  </a:extLst>
                </a:gridCol>
                <a:gridCol w="1175683">
                  <a:extLst>
                    <a:ext uri="{9D8B030D-6E8A-4147-A177-3AD203B41FA5}">
                      <a16:colId xmlns:a16="http://schemas.microsoft.com/office/drawing/2014/main" val="1041247749"/>
                    </a:ext>
                  </a:extLst>
                </a:gridCol>
                <a:gridCol w="1175683">
                  <a:extLst>
                    <a:ext uri="{9D8B030D-6E8A-4147-A177-3AD203B41FA5}">
                      <a16:colId xmlns:a16="http://schemas.microsoft.com/office/drawing/2014/main" val="2176335935"/>
                    </a:ext>
                  </a:extLst>
                </a:gridCol>
                <a:gridCol w="1175683">
                  <a:extLst>
                    <a:ext uri="{9D8B030D-6E8A-4147-A177-3AD203B41FA5}">
                      <a16:colId xmlns:a16="http://schemas.microsoft.com/office/drawing/2014/main" val="4261060142"/>
                    </a:ext>
                  </a:extLst>
                </a:gridCol>
                <a:gridCol w="1175683">
                  <a:extLst>
                    <a:ext uri="{9D8B030D-6E8A-4147-A177-3AD203B41FA5}">
                      <a16:colId xmlns:a16="http://schemas.microsoft.com/office/drawing/2014/main" val="3039956724"/>
                    </a:ext>
                  </a:extLst>
                </a:gridCol>
              </a:tblGrid>
              <a:tr h="413281">
                <a:tc>
                  <a:txBody>
                    <a:bodyPr/>
                    <a:lstStyle/>
                    <a:p>
                      <a:pPr lvl="0">
                        <a:buNone/>
                      </a:pPr>
                      <a:endParaRPr lang="en-US" dirty="0"/>
                    </a:p>
                  </a:txBody>
                  <a:tcPr anchor="ctr"/>
                </a:tc>
                <a:tc>
                  <a:txBody>
                    <a:bodyPr/>
                    <a:lstStyle/>
                    <a:p>
                      <a:r>
                        <a:rPr lang="en-US">
                          <a:solidFill>
                            <a:srgbClr val="13294B"/>
                          </a:solidFill>
                        </a:rPr>
                        <a:t>FF5F05</a:t>
                      </a:r>
                    </a:p>
                  </a:txBody>
                  <a:tcPr anchor="ctr">
                    <a:solidFill>
                      <a:srgbClr val="ED7D31"/>
                    </a:solidFill>
                  </a:tcPr>
                </a:tc>
                <a:tc>
                  <a:txBody>
                    <a:bodyPr/>
                    <a:lstStyle/>
                    <a:p>
                      <a:r>
                        <a:rPr lang="en-US"/>
                        <a:t>13294B</a:t>
                      </a:r>
                    </a:p>
                  </a:txBody>
                  <a:tcPr anchor="ctr">
                    <a:solidFill>
                      <a:srgbClr val="13294B"/>
                    </a:solidFill>
                  </a:tcPr>
                </a:tc>
                <a:tc>
                  <a:txBody>
                    <a:bodyPr/>
                    <a:lstStyle/>
                    <a:p>
                      <a:r>
                        <a:rPr lang="en-US"/>
                        <a:t>C84113</a:t>
                      </a:r>
                    </a:p>
                  </a:txBody>
                  <a:tcPr anchor="ctr">
                    <a:solidFill>
                      <a:srgbClr val="C84113"/>
                    </a:solidFill>
                  </a:tcPr>
                </a:tc>
                <a:tc>
                  <a:txBody>
                    <a:bodyPr/>
                    <a:lstStyle/>
                    <a:p>
                      <a:r>
                        <a:rPr lang="en-US">
                          <a:solidFill>
                            <a:srgbClr val="13294B"/>
                          </a:solidFill>
                        </a:rPr>
                        <a:t>F5821E</a:t>
                      </a:r>
                    </a:p>
                  </a:txBody>
                  <a:tcPr anchor="ctr">
                    <a:solidFill>
                      <a:srgbClr val="F5821E"/>
                    </a:solidFill>
                  </a:tcPr>
                </a:tc>
                <a:tc>
                  <a:txBody>
                    <a:bodyPr/>
                    <a:lstStyle/>
                    <a:p>
                      <a:r>
                        <a:rPr lang="en-US"/>
                        <a:t>009FD4</a:t>
                      </a:r>
                    </a:p>
                  </a:txBody>
                  <a:tcPr anchor="ctr">
                    <a:solidFill>
                      <a:srgbClr val="009FD4"/>
                    </a:solidFill>
                  </a:tcPr>
                </a:tc>
                <a:tc>
                  <a:txBody>
                    <a:bodyPr/>
                    <a:lstStyle/>
                    <a:p>
                      <a:r>
                        <a:rPr lang="en-US"/>
                        <a:t>1D58A7</a:t>
                      </a:r>
                    </a:p>
                  </a:txBody>
                  <a:tcPr anchor="ctr">
                    <a:solidFill>
                      <a:srgbClr val="1D58A7"/>
                    </a:solidFill>
                  </a:tcPr>
                </a:tc>
                <a:tc>
                  <a:txBody>
                    <a:bodyPr/>
                    <a:lstStyle/>
                    <a:p>
                      <a:r>
                        <a:rPr lang="en-US"/>
                        <a:t>1E3877</a:t>
                      </a:r>
                    </a:p>
                  </a:txBody>
                  <a:tcPr anchor="ctr">
                    <a:solidFill>
                      <a:srgbClr val="1E3877"/>
                    </a:solidFill>
                  </a:tcPr>
                </a:tc>
                <a:tc>
                  <a:txBody>
                    <a:bodyPr/>
                    <a:lstStyle/>
                    <a:p>
                      <a:pPr lvl="0">
                        <a:buNone/>
                      </a:pPr>
                      <a:r>
                        <a:rPr lang="en-US" sz="1800" b="1" i="0" u="none" strike="noStrike" noProof="0">
                          <a:solidFill>
                            <a:srgbClr val="13294B"/>
                          </a:solidFill>
                          <a:latin typeface="Gill Sans MT"/>
                        </a:rPr>
                        <a:t>F8FAFC</a:t>
                      </a:r>
                      <a:endParaRPr lang="en-US">
                        <a:solidFill>
                          <a:srgbClr val="13294B"/>
                        </a:solidFill>
                      </a:endParaRPr>
                    </a:p>
                  </a:txBody>
                  <a:tcPr anchor="ctr">
                    <a:solidFill>
                      <a:srgbClr val="F8FAFC"/>
                    </a:solidFill>
                  </a:tcPr>
                </a:tc>
                <a:tc>
                  <a:txBody>
                    <a:bodyPr/>
                    <a:lstStyle/>
                    <a:p>
                      <a:r>
                        <a:rPr lang="en-US">
                          <a:solidFill>
                            <a:srgbClr val="13294B"/>
                          </a:solidFill>
                        </a:rPr>
                        <a:t>FFFFFF</a:t>
                      </a:r>
                    </a:p>
                  </a:txBody>
                  <a:tcPr anchor="ctr">
                    <a:solidFill>
                      <a:srgbClr val="FFFFFF"/>
                    </a:solidFill>
                  </a:tcPr>
                </a:tc>
                <a:extLst>
                  <a:ext uri="{0D108BD9-81ED-4DB2-BD59-A6C34878D82A}">
                    <a16:rowId xmlns:a16="http://schemas.microsoft.com/office/drawing/2014/main" val="2493143764"/>
                  </a:ext>
                </a:extLst>
              </a:tr>
              <a:tr h="409379">
                <a:tc>
                  <a:txBody>
                    <a:bodyPr/>
                    <a:lstStyle/>
                    <a:p>
                      <a:r>
                        <a:rPr lang="en-US" dirty="0">
                          <a:solidFill>
                            <a:srgbClr val="13294B"/>
                          </a:solidFill>
                        </a:rPr>
                        <a:t>FF5F05</a:t>
                      </a:r>
                    </a:p>
                  </a:txBody>
                  <a:tcPr anchor="ctr">
                    <a:solidFill>
                      <a:srgbClr val="ED7D31"/>
                    </a:solidFill>
                  </a:tcPr>
                </a:tc>
                <a:tc>
                  <a:txBody>
                    <a:bodyPr/>
                    <a:lstStyle/>
                    <a:p>
                      <a:pPr algn="ctr"/>
                      <a:r>
                        <a:rPr lang="en-US" sz="1800" b="1" dirty="0">
                          <a:solidFill>
                            <a:srgbClr val="6E0001"/>
                          </a:solidFill>
                        </a:rPr>
                        <a:t>X</a:t>
                      </a:r>
                    </a:p>
                  </a:txBody>
                  <a:tcPr anchor="ctr"/>
                </a:tc>
                <a:tc>
                  <a:txBody>
                    <a:bodyPr/>
                    <a:lstStyle/>
                    <a:p>
                      <a:pPr lvl="0" algn="ctr">
                        <a:buNone/>
                      </a:pPr>
                      <a:r>
                        <a:rPr lang="en-US" sz="2200" b="1" dirty="0">
                          <a:solidFill>
                            <a:srgbClr val="006335"/>
                          </a:solidFill>
                        </a:rPr>
                        <a:t>✓</a:t>
                      </a:r>
                      <a:endParaRPr lang="en-US" sz="2200" dirty="0">
                        <a:solidFill>
                          <a:srgbClr val="006335"/>
                        </a:solidFill>
                      </a:endParaRPr>
                    </a:p>
                  </a:txBody>
                  <a:tcPr anchor="ctr"/>
                </a:tc>
                <a:tc>
                  <a:txBody>
                    <a:bodyPr/>
                    <a:lstStyle/>
                    <a:p>
                      <a:pPr lvl="0" algn="ctr">
                        <a:buNone/>
                      </a:pPr>
                      <a:r>
                        <a:rPr lang="en-US" sz="1800" b="1" i="0" u="none" strike="noStrike" noProof="0" dirty="0">
                          <a:solidFill>
                            <a:srgbClr val="6E0001"/>
                          </a:solidFill>
                          <a:latin typeface="+mn-lt"/>
                        </a:rPr>
                        <a:t>X</a:t>
                      </a:r>
                      <a:endParaRPr lang="en-US" sz="1800" b="1" dirty="0">
                        <a:solidFill>
                          <a:srgbClr val="6E000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algn="ctr"/>
                      <a:r>
                        <a:rPr lang="en-US" sz="1600" b="1" dirty="0"/>
                        <a:t>Large font</a:t>
                      </a:r>
                    </a:p>
                  </a:txBody>
                  <a:tcPr anchor="ctr"/>
                </a:tc>
                <a:tc>
                  <a:txBody>
                    <a:bodyPr/>
                    <a:lstStyle/>
                    <a:p>
                      <a:pPr lvl="0" algn="ctr">
                        <a:buNone/>
                      </a:pPr>
                      <a:r>
                        <a:rPr lang="en-US" sz="1800" b="1" i="0" u="none" strike="noStrike" noProof="0" dirty="0">
                          <a:solidFill>
                            <a:srgbClr val="6E0001"/>
                          </a:solidFill>
                          <a:latin typeface="+mn-lt"/>
                        </a:rPr>
                        <a:t>X</a:t>
                      </a:r>
                      <a:endParaRPr lang="en-US" sz="1800" b="1" dirty="0">
                        <a:solidFill>
                          <a:srgbClr val="6E0001"/>
                        </a:solidFill>
                      </a:endParaRPr>
                    </a:p>
                  </a:txBody>
                  <a:tcPr anchor="ctr"/>
                </a:tc>
                <a:tc>
                  <a:txBody>
                    <a:bodyPr/>
                    <a:lstStyle/>
                    <a:p>
                      <a:pPr algn="ctr"/>
                      <a:r>
                        <a:rPr lang="en-US" sz="1600" b="1" dirty="0"/>
                        <a:t>Large font</a:t>
                      </a:r>
                    </a:p>
                  </a:txBody>
                  <a:tcPr anchor="ctr"/>
                </a:tc>
                <a:extLst>
                  <a:ext uri="{0D108BD9-81ED-4DB2-BD59-A6C34878D82A}">
                    <a16:rowId xmlns:a16="http://schemas.microsoft.com/office/drawing/2014/main" val="4142621751"/>
                  </a:ext>
                </a:extLst>
              </a:tr>
              <a:tr h="413281">
                <a:tc>
                  <a:txBody>
                    <a:bodyPr/>
                    <a:lstStyle/>
                    <a:p>
                      <a:r>
                        <a:rPr lang="en-US"/>
                        <a:t>13294B</a:t>
                      </a:r>
                    </a:p>
                  </a:txBody>
                  <a:tcPr anchor="ctr">
                    <a:solidFill>
                      <a:srgbClr val="13294B"/>
                    </a:solidFill>
                  </a:tcPr>
                </a:tc>
                <a:tc>
                  <a:txBody>
                    <a:bodyPr/>
                    <a:lstStyle/>
                    <a:p>
                      <a:pPr lvl="0" algn="ctr">
                        <a:buNone/>
                      </a:pPr>
                      <a:r>
                        <a:rPr lang="en-US" sz="2200" b="1" dirty="0">
                          <a:solidFill>
                            <a:srgbClr val="006335"/>
                          </a:solidFill>
                        </a:rPr>
                        <a:t>✓</a:t>
                      </a:r>
                      <a:endParaRPr lang="en-US" sz="2200" dirty="0"/>
                    </a:p>
                  </a:txBody>
                  <a:tcPr anchor="ctr"/>
                </a:tc>
                <a:tc>
                  <a:txBody>
                    <a:bodyPr/>
                    <a:lstStyle/>
                    <a:p>
                      <a:pPr lvl="0" algn="ctr">
                        <a:buNone/>
                      </a:pPr>
                      <a:r>
                        <a:rPr lang="en-US" sz="1800" b="1" i="0" u="none" strike="noStrike" noProof="0" dirty="0">
                          <a:solidFill>
                            <a:srgbClr val="6E0001"/>
                          </a:solidFill>
                          <a:latin typeface="Gill Sans MT"/>
                        </a:rPr>
                        <a:t>X</a:t>
                      </a:r>
                      <a:endParaRPr lang="en-US" sz="1800" b="1" dirty="0">
                        <a:solidFill>
                          <a:srgbClr val="6E0001"/>
                        </a:solidFill>
                      </a:endParaRPr>
                    </a:p>
                  </a:txBody>
                  <a:tcPr anchor="ctr"/>
                </a:tc>
                <a:tc>
                  <a:txBody>
                    <a:bodyPr/>
                    <a:lstStyle/>
                    <a:p>
                      <a:pPr lvl="0" algn="ctr">
                        <a:buNone/>
                      </a:pPr>
                      <a:r>
                        <a:rPr lang="en-US" sz="1800" b="1" i="0" u="none" strike="noStrike" noProof="0" dirty="0">
                          <a:solidFill>
                            <a:srgbClr val="6E0001"/>
                          </a:solidFill>
                          <a:latin typeface="+mn-lt"/>
                        </a:rPr>
                        <a:t>X</a:t>
                      </a:r>
                      <a:endParaRPr lang="en-US" sz="1800" b="1" dirty="0">
                        <a:solidFill>
                          <a:srgbClr val="6E0001"/>
                        </a:solidFill>
                      </a:endParaRPr>
                    </a:p>
                  </a:txBody>
                  <a:tcPr anchor="ctr"/>
                </a:tc>
                <a:tc>
                  <a:txBody>
                    <a:bodyPr/>
                    <a:lstStyle/>
                    <a:p>
                      <a:pPr algn="ctr"/>
                      <a:r>
                        <a:rPr lang="en-US" sz="2200" b="1" dirty="0">
                          <a:solidFill>
                            <a:srgbClr val="006335"/>
                          </a:solidFill>
                        </a:rPr>
                        <a:t>✓</a:t>
                      </a:r>
                    </a:p>
                  </a:txBody>
                  <a:tcPr anchor="ctr"/>
                </a:tc>
                <a:tc>
                  <a:txBody>
                    <a:bodyPr/>
                    <a:lstStyle/>
                    <a:p>
                      <a:pPr algn="ctr"/>
                      <a:r>
                        <a:rPr lang="en-US" sz="2200" b="1" dirty="0">
                          <a:solidFill>
                            <a:srgbClr val="006335"/>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lvl="0" algn="ctr">
                        <a:buNone/>
                      </a:pPr>
                      <a:r>
                        <a:rPr lang="en-US" sz="2200" b="1" dirty="0">
                          <a:solidFill>
                            <a:srgbClr val="006335"/>
                          </a:solidFill>
                        </a:rPr>
                        <a:t>✓</a:t>
                      </a:r>
                    </a:p>
                  </a:txBody>
                  <a:tcPr anchor="ctr"/>
                </a:tc>
                <a:tc>
                  <a:txBody>
                    <a:bodyPr/>
                    <a:lstStyle/>
                    <a:p>
                      <a:pPr algn="ctr"/>
                      <a:r>
                        <a:rPr lang="en-US" sz="2200" b="1" dirty="0">
                          <a:solidFill>
                            <a:srgbClr val="006335"/>
                          </a:solidFill>
                        </a:rPr>
                        <a:t>✓</a:t>
                      </a:r>
                    </a:p>
                  </a:txBody>
                  <a:tcPr anchor="ctr"/>
                </a:tc>
                <a:extLst>
                  <a:ext uri="{0D108BD9-81ED-4DB2-BD59-A6C34878D82A}">
                    <a16:rowId xmlns:a16="http://schemas.microsoft.com/office/drawing/2014/main" val="1032608900"/>
                  </a:ext>
                </a:extLst>
              </a:tr>
              <a:tr h="413281">
                <a:tc>
                  <a:txBody>
                    <a:bodyPr/>
                    <a:lstStyle/>
                    <a:p>
                      <a:r>
                        <a:rPr lang="en-US"/>
                        <a:t>C84113</a:t>
                      </a:r>
                    </a:p>
                  </a:txBody>
                  <a:tcPr anchor="ctr">
                    <a:solidFill>
                      <a:srgbClr val="C84113"/>
                    </a:solidFill>
                  </a:tcPr>
                </a:tc>
                <a:tc>
                  <a:txBody>
                    <a:bodyPr/>
                    <a:lstStyle/>
                    <a:p>
                      <a:pPr algn="ctr"/>
                      <a:r>
                        <a:rPr lang="en-US" sz="1800" b="1" dirty="0">
                          <a:solidFill>
                            <a:srgbClr val="6E0001"/>
                          </a:solidFill>
                        </a:rPr>
                        <a:t>X</a:t>
                      </a:r>
                    </a:p>
                  </a:txBody>
                  <a:tcPr anchor="ctr"/>
                </a:tc>
                <a:tc>
                  <a:txBody>
                    <a:bodyPr/>
                    <a:lstStyle/>
                    <a:p>
                      <a:pPr lvl="0" algn="ctr">
                        <a:buNone/>
                      </a:pPr>
                      <a:r>
                        <a:rPr lang="en-US" sz="1800" b="1" i="0" u="none" strike="noStrike" noProof="0" dirty="0">
                          <a:solidFill>
                            <a:srgbClr val="6E0001"/>
                          </a:solidFill>
                          <a:latin typeface="Gill Sans MT"/>
                        </a:rPr>
                        <a:t>X</a:t>
                      </a:r>
                      <a:endParaRPr lang="en-US" sz="1800" b="1" dirty="0">
                        <a:solidFill>
                          <a:srgbClr val="6E0001"/>
                        </a:solidFill>
                      </a:endParaRPr>
                    </a:p>
                  </a:txBody>
                  <a:tcPr anchor="ctr"/>
                </a:tc>
                <a:tc>
                  <a:txBody>
                    <a:bodyPr/>
                    <a:lstStyle/>
                    <a:p>
                      <a:pPr lvl="0" algn="ctr">
                        <a:buNone/>
                      </a:pPr>
                      <a:r>
                        <a:rPr lang="en-US" sz="1800" b="1" i="0" u="none" strike="noStrike" noProof="0" dirty="0">
                          <a:solidFill>
                            <a:srgbClr val="6E0001"/>
                          </a:solidFill>
                          <a:latin typeface="+mn-lt"/>
                        </a:rPr>
                        <a:t>X</a:t>
                      </a:r>
                      <a:endParaRPr lang="en-US" sz="1800" b="1" dirty="0">
                        <a:solidFill>
                          <a:srgbClr val="6E000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lvl="0" algn="ctr">
                        <a:buNone/>
                      </a:pPr>
                      <a:r>
                        <a:rPr lang="en-US" sz="2200" b="1" dirty="0">
                          <a:solidFill>
                            <a:srgbClr val="006335"/>
                          </a:solidFill>
                        </a:rPr>
                        <a:t>✓</a:t>
                      </a:r>
                    </a:p>
                  </a:txBody>
                  <a:tcPr anchor="ctr"/>
                </a:tc>
                <a:tc>
                  <a:txBody>
                    <a:bodyPr/>
                    <a:lstStyle/>
                    <a:p>
                      <a:pPr algn="ctr"/>
                      <a:r>
                        <a:rPr lang="en-US" sz="2200" b="1" dirty="0">
                          <a:solidFill>
                            <a:srgbClr val="006335"/>
                          </a:solidFill>
                        </a:rPr>
                        <a:t>✓</a:t>
                      </a:r>
                    </a:p>
                  </a:txBody>
                  <a:tcPr anchor="ctr"/>
                </a:tc>
                <a:extLst>
                  <a:ext uri="{0D108BD9-81ED-4DB2-BD59-A6C34878D82A}">
                    <a16:rowId xmlns:a16="http://schemas.microsoft.com/office/drawing/2014/main" val="2967357178"/>
                  </a:ext>
                </a:extLst>
              </a:tr>
              <a:tr h="413281">
                <a:tc>
                  <a:txBody>
                    <a:bodyPr/>
                    <a:lstStyle/>
                    <a:p>
                      <a:pPr lvl="0">
                        <a:buNone/>
                      </a:pPr>
                      <a:r>
                        <a:rPr lang="en-US">
                          <a:solidFill>
                            <a:srgbClr val="13294B"/>
                          </a:solidFill>
                        </a:rPr>
                        <a:t>F5821E</a:t>
                      </a:r>
                    </a:p>
                  </a:txBody>
                  <a:tcPr anchor="ctr">
                    <a:solidFill>
                      <a:srgbClr val="F5821E"/>
                    </a:solidFill>
                  </a:tcPr>
                </a:tc>
                <a:tc>
                  <a:txBody>
                    <a:bodyPr/>
                    <a:lstStyle/>
                    <a:p>
                      <a:pPr lvl="0" algn="ctr">
                        <a:buNone/>
                      </a:pPr>
                      <a:r>
                        <a:rPr lang="en-US" sz="2200" b="1" dirty="0">
                          <a:solidFill>
                            <a:srgbClr val="006335"/>
                          </a:solidFill>
                        </a:rPr>
                        <a:t>✓</a:t>
                      </a:r>
                      <a:endParaRPr lang="en-US" sz="2200" dirty="0"/>
                    </a:p>
                  </a:txBody>
                  <a:tcPr anchor="ctr"/>
                </a:tc>
                <a:tc>
                  <a:txBody>
                    <a:bodyPr/>
                    <a:lstStyle/>
                    <a:p>
                      <a:pPr lvl="0" algn="ctr">
                        <a:buNone/>
                      </a:pPr>
                      <a:r>
                        <a:rPr lang="en-US" sz="2200" b="1" dirty="0">
                          <a:solidFill>
                            <a:srgbClr val="006335"/>
                          </a:solidFill>
                        </a:rPr>
                        <a:t>✓</a:t>
                      </a:r>
                      <a:endParaRPr lang="en-US" sz="2200" dirty="0">
                        <a:solidFill>
                          <a:srgbClr val="006335"/>
                        </a:solidFill>
                      </a:endParaRPr>
                    </a:p>
                  </a:txBody>
                  <a:tcPr anchor="ctr"/>
                </a:tc>
                <a:tc>
                  <a:txBody>
                    <a:bodyPr/>
                    <a:lstStyle/>
                    <a:p>
                      <a:pPr lvl="0" algn="ctr">
                        <a:buNone/>
                      </a:pPr>
                      <a:r>
                        <a:rPr lang="en-US" sz="1800" b="1" i="0" u="none" strike="noStrike" noProof="0" dirty="0">
                          <a:solidFill>
                            <a:srgbClr val="6E0001"/>
                          </a:solidFill>
                          <a:latin typeface="+mn-lt"/>
                        </a:rPr>
                        <a:t>X</a:t>
                      </a:r>
                      <a:endParaRPr lang="en-US" sz="1800" b="1" dirty="0">
                        <a:solidFill>
                          <a:srgbClr val="6E000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lvl="0" algn="ctr">
                        <a:buNone/>
                      </a:pPr>
                      <a:r>
                        <a:rPr lang="en-US" sz="1600" b="1" dirty="0"/>
                        <a:t>Large font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lvl="0" algn="ctr">
                        <a:buNone/>
                      </a:pPr>
                      <a:r>
                        <a:rPr lang="en-US" sz="1800" b="1" i="0" u="none" strike="noStrike" noProof="0" dirty="0">
                          <a:solidFill>
                            <a:srgbClr val="6E0001"/>
                          </a:solidFill>
                          <a:latin typeface="+mn-lt"/>
                        </a:rPr>
                        <a:t>X</a:t>
                      </a:r>
                      <a:endParaRPr lang="en-US" sz="1800" b="1" dirty="0">
                        <a:solidFill>
                          <a:srgbClr val="6E0001"/>
                        </a:solidFill>
                      </a:endParaRPr>
                    </a:p>
                  </a:txBody>
                  <a:tcPr anchor="ctr"/>
                </a:tc>
                <a:extLst>
                  <a:ext uri="{0D108BD9-81ED-4DB2-BD59-A6C34878D82A}">
                    <a16:rowId xmlns:a16="http://schemas.microsoft.com/office/drawing/2014/main" val="373974498"/>
                  </a:ext>
                </a:extLst>
              </a:tr>
              <a:tr h="413281">
                <a:tc>
                  <a:txBody>
                    <a:bodyPr/>
                    <a:lstStyle/>
                    <a:p>
                      <a:pPr lvl="0">
                        <a:buNone/>
                      </a:pPr>
                      <a:r>
                        <a:rPr lang="en-US"/>
                        <a:t>009FD4</a:t>
                      </a:r>
                    </a:p>
                  </a:txBody>
                  <a:tcPr anchor="ctr">
                    <a:solidFill>
                      <a:srgbClr val="009FD4"/>
                    </a:solidFill>
                  </a:tcPr>
                </a:tc>
                <a:tc>
                  <a:txBody>
                    <a:bodyPr/>
                    <a:lstStyle/>
                    <a:p>
                      <a:pPr lvl="0" algn="ctr">
                        <a:buNone/>
                      </a:pPr>
                      <a:r>
                        <a:rPr lang="en-US" sz="1800" b="1" i="0" u="none" strike="noStrike" noProof="0" dirty="0">
                          <a:solidFill>
                            <a:srgbClr val="6E0001"/>
                          </a:solidFill>
                          <a:latin typeface="Gill Sans MT"/>
                        </a:rPr>
                        <a:t>X</a:t>
                      </a:r>
                      <a:endParaRPr lang="en-US" sz="1800" b="1" dirty="0">
                        <a:solidFill>
                          <a:srgbClr val="6E0001"/>
                        </a:solidFill>
                      </a:endParaRPr>
                    </a:p>
                  </a:txBody>
                  <a:tcPr anchor="ctr"/>
                </a:tc>
                <a:tc>
                  <a:txBody>
                    <a:bodyPr/>
                    <a:lstStyle/>
                    <a:p>
                      <a:pPr lvl="0" algn="ctr">
                        <a:buNone/>
                      </a:pPr>
                      <a:r>
                        <a:rPr lang="en-US" sz="2200" b="1" dirty="0">
                          <a:solidFill>
                            <a:srgbClr val="006335"/>
                          </a:solidFill>
                        </a:rPr>
                        <a:t>✓</a:t>
                      </a:r>
                    </a:p>
                  </a:txBody>
                  <a:tcPr anchor="ctr"/>
                </a:tc>
                <a:tc>
                  <a:txBody>
                    <a:bodyPr/>
                    <a:lstStyle/>
                    <a:p>
                      <a:pPr lvl="0" algn="ctr">
                        <a:buNone/>
                      </a:pPr>
                      <a:r>
                        <a:rPr lang="en-US" sz="1800" b="1" i="0" u="none" strike="noStrike" noProof="0" dirty="0">
                          <a:solidFill>
                            <a:srgbClr val="6E0001"/>
                          </a:solidFill>
                          <a:latin typeface="+mn-lt"/>
                        </a:rPr>
                        <a:t>X</a:t>
                      </a:r>
                      <a:endParaRPr lang="en-US" sz="1800" b="1" dirty="0">
                        <a:solidFill>
                          <a:srgbClr val="6E000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E0001"/>
                          </a:solidFill>
                          <a:effectLst/>
                          <a:uLnTx/>
                          <a:uFillTx/>
                          <a:latin typeface="Gill Sans MT"/>
                          <a:ea typeface="+mn-ea"/>
                          <a:cs typeface="+mn-cs"/>
                        </a:rPr>
                        <a:t>X</a:t>
                      </a:r>
                      <a:endParaRPr kumimoji="0" lang="en-US" sz="1800" b="1" i="0" u="none" strike="noStrike" kern="1200" cap="none" spc="0" normalizeH="0" baseline="0" noProof="0" dirty="0">
                        <a:ln>
                          <a:noFill/>
                        </a:ln>
                        <a:solidFill>
                          <a:srgbClr val="6E0001"/>
                        </a:solidFill>
                        <a:effectLst/>
                        <a:uLnTx/>
                        <a:uFillTx/>
                        <a:latin typeface="Gill Sans M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lvl="0" algn="ctr">
                        <a:buNone/>
                      </a:pPr>
                      <a:r>
                        <a:rPr lang="en-US" sz="1600" b="1" dirty="0"/>
                        <a:t>Large font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lvl="0" algn="ctr">
                        <a:buNone/>
                      </a:pPr>
                      <a:r>
                        <a:rPr lang="en-US" sz="1600" b="1" dirty="0"/>
                        <a:t>Large font</a:t>
                      </a:r>
                    </a:p>
                  </a:txBody>
                  <a:tcPr anchor="ctr"/>
                </a:tc>
                <a:extLst>
                  <a:ext uri="{0D108BD9-81ED-4DB2-BD59-A6C34878D82A}">
                    <a16:rowId xmlns:a16="http://schemas.microsoft.com/office/drawing/2014/main" val="2870650845"/>
                  </a:ext>
                </a:extLst>
              </a:tr>
              <a:tr h="413281">
                <a:tc>
                  <a:txBody>
                    <a:bodyPr/>
                    <a:lstStyle/>
                    <a:p>
                      <a:r>
                        <a:rPr lang="en-US"/>
                        <a:t>1D58A7</a:t>
                      </a:r>
                    </a:p>
                  </a:txBody>
                  <a:tcPr anchor="ctr">
                    <a:solidFill>
                      <a:srgbClr val="1D58A7"/>
                    </a:solidFill>
                  </a:tcPr>
                </a:tc>
                <a:tc>
                  <a:txBody>
                    <a:bodyPr/>
                    <a:lstStyle/>
                    <a:p>
                      <a:pPr lvl="0" algn="ctr">
                        <a:buNone/>
                      </a:pPr>
                      <a:r>
                        <a:rPr lang="en-US" sz="1800" b="1" i="0" u="none" strike="noStrike" noProof="0" dirty="0">
                          <a:solidFill>
                            <a:srgbClr val="6E0001"/>
                          </a:solidFill>
                          <a:latin typeface="Gill Sans MT"/>
                        </a:rPr>
                        <a:t>X</a:t>
                      </a:r>
                      <a:endParaRPr lang="en-US" sz="1800" b="1" dirty="0">
                        <a:solidFill>
                          <a:srgbClr val="6E0001"/>
                        </a:solidFill>
                      </a:endParaRPr>
                    </a:p>
                  </a:txBody>
                  <a:tcPr anchor="ctr"/>
                </a:tc>
                <a:tc>
                  <a:txBody>
                    <a:bodyPr/>
                    <a:lstStyle/>
                    <a:p>
                      <a:pPr lvl="0" algn="ctr">
                        <a:buNone/>
                      </a:pPr>
                      <a:r>
                        <a:rPr lang="en-US" sz="1800" b="1" i="0" u="none" strike="noStrike" noProof="0" dirty="0">
                          <a:solidFill>
                            <a:srgbClr val="6E0001"/>
                          </a:solidFill>
                          <a:latin typeface="Gill Sans MT"/>
                        </a:rPr>
                        <a:t>X</a:t>
                      </a:r>
                      <a:endParaRPr lang="en-US" sz="1800" b="1" dirty="0">
                        <a:solidFill>
                          <a:srgbClr val="6E000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E0001"/>
                          </a:solidFill>
                          <a:effectLst/>
                          <a:uLnTx/>
                          <a:uFillTx/>
                          <a:latin typeface="Gill Sans MT"/>
                          <a:ea typeface="+mn-ea"/>
                          <a:cs typeface="+mn-cs"/>
                        </a:rPr>
                        <a:t>X</a:t>
                      </a:r>
                      <a:endParaRPr kumimoji="0" lang="en-US" sz="1800" b="1" i="0" u="none" strike="noStrike" kern="1200" cap="none" spc="0" normalizeH="0" baseline="0" noProof="0" dirty="0">
                        <a:ln>
                          <a:noFill/>
                        </a:ln>
                        <a:solidFill>
                          <a:srgbClr val="6E0001"/>
                        </a:solidFill>
                        <a:effectLst/>
                        <a:uLnTx/>
                        <a:uFillTx/>
                        <a:latin typeface="Gill Sans M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lvl="0" algn="ctr">
                        <a:buNone/>
                      </a:pPr>
                      <a:r>
                        <a:rPr lang="en-US" sz="2200" b="1" dirty="0">
                          <a:solidFill>
                            <a:srgbClr val="006335"/>
                          </a:solidFill>
                        </a:rPr>
                        <a:t>✓</a:t>
                      </a:r>
                    </a:p>
                  </a:txBody>
                  <a:tcPr anchor="ctr"/>
                </a:tc>
                <a:tc>
                  <a:txBody>
                    <a:bodyPr/>
                    <a:lstStyle/>
                    <a:p>
                      <a:pPr algn="ctr"/>
                      <a:r>
                        <a:rPr lang="en-US" sz="2200" b="1" dirty="0">
                          <a:solidFill>
                            <a:srgbClr val="006335"/>
                          </a:solidFill>
                        </a:rPr>
                        <a:t>✓</a:t>
                      </a:r>
                    </a:p>
                  </a:txBody>
                  <a:tcPr anchor="ctr"/>
                </a:tc>
                <a:extLst>
                  <a:ext uri="{0D108BD9-81ED-4DB2-BD59-A6C34878D82A}">
                    <a16:rowId xmlns:a16="http://schemas.microsoft.com/office/drawing/2014/main" val="2156454827"/>
                  </a:ext>
                </a:extLst>
              </a:tr>
              <a:tr h="413281">
                <a:tc>
                  <a:txBody>
                    <a:bodyPr/>
                    <a:lstStyle/>
                    <a:p>
                      <a:r>
                        <a:rPr lang="en-US"/>
                        <a:t>1E3877</a:t>
                      </a:r>
                    </a:p>
                  </a:txBody>
                  <a:tcPr anchor="ctr">
                    <a:solidFill>
                      <a:srgbClr val="1E3877"/>
                    </a:solidFill>
                  </a:tcPr>
                </a:tc>
                <a:tc>
                  <a:txBody>
                    <a:bodyPr/>
                    <a:lstStyle/>
                    <a:p>
                      <a:pPr algn="ctr"/>
                      <a:r>
                        <a:rPr lang="en-US" sz="1600" b="1" dirty="0"/>
                        <a:t>Large font</a:t>
                      </a:r>
                    </a:p>
                  </a:txBody>
                  <a:tcPr anchor="ctr"/>
                </a:tc>
                <a:tc>
                  <a:txBody>
                    <a:bodyPr/>
                    <a:lstStyle/>
                    <a:p>
                      <a:pPr lvl="0" algn="ctr">
                        <a:buNone/>
                      </a:pPr>
                      <a:r>
                        <a:rPr lang="en-US" sz="1800" b="1" i="0" u="none" strike="noStrike" noProof="0" dirty="0">
                          <a:solidFill>
                            <a:srgbClr val="6E0001"/>
                          </a:solidFill>
                          <a:latin typeface="Gill Sans MT"/>
                        </a:rPr>
                        <a:t>X</a:t>
                      </a:r>
                      <a:endParaRPr lang="en-US" sz="1800" b="1" dirty="0">
                        <a:solidFill>
                          <a:srgbClr val="6E0001"/>
                        </a:solidFill>
                      </a:endParaRPr>
                    </a:p>
                  </a:txBody>
                  <a:tcPr anchor="ctr"/>
                </a:tc>
                <a:tc>
                  <a:txBody>
                    <a:bodyPr/>
                    <a:lstStyle/>
                    <a:p>
                      <a:pPr lvl="0" algn="ctr">
                        <a:buNone/>
                      </a:pPr>
                      <a:r>
                        <a:rPr lang="en-US" sz="1800" b="1" i="0" u="none" strike="noStrike" noProof="0" dirty="0">
                          <a:solidFill>
                            <a:srgbClr val="6E0001"/>
                          </a:solidFill>
                          <a:latin typeface="+mn-lt"/>
                        </a:rPr>
                        <a:t>X</a:t>
                      </a:r>
                      <a:endParaRPr lang="en-US" sz="1800" b="1" dirty="0">
                        <a:solidFill>
                          <a:srgbClr val="6E0001"/>
                        </a:solidFill>
                      </a:endParaRPr>
                    </a:p>
                  </a:txBody>
                  <a:tcPr anchor="ctr"/>
                </a:tc>
                <a:tc>
                  <a:txBody>
                    <a:bodyPr/>
                    <a:lstStyle/>
                    <a:p>
                      <a:pPr algn="ctr"/>
                      <a:r>
                        <a:rPr lang="en-US" sz="1600" b="1" dirty="0"/>
                        <a:t>Large font</a:t>
                      </a:r>
                    </a:p>
                  </a:txBody>
                  <a:tcPr anchor="ctr"/>
                </a:tc>
                <a:tc>
                  <a:txBody>
                    <a:bodyPr/>
                    <a:lstStyle/>
                    <a:p>
                      <a:pPr algn="ctr"/>
                      <a:r>
                        <a:rPr lang="en-US" sz="1600" b="1" dirty="0"/>
                        <a:t>Large font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lvl="0" algn="ctr">
                        <a:buNone/>
                      </a:pPr>
                      <a:r>
                        <a:rPr lang="en-US" sz="2200" b="1" dirty="0">
                          <a:solidFill>
                            <a:srgbClr val="006335"/>
                          </a:solidFill>
                        </a:rPr>
                        <a:t>✓</a:t>
                      </a:r>
                    </a:p>
                  </a:txBody>
                  <a:tcPr anchor="ctr"/>
                </a:tc>
                <a:tc>
                  <a:txBody>
                    <a:bodyPr/>
                    <a:lstStyle/>
                    <a:p>
                      <a:pPr algn="ctr"/>
                      <a:r>
                        <a:rPr lang="en-US" sz="2200" b="1" dirty="0">
                          <a:solidFill>
                            <a:srgbClr val="006335"/>
                          </a:solidFill>
                        </a:rPr>
                        <a:t>✓</a:t>
                      </a:r>
                    </a:p>
                  </a:txBody>
                  <a:tcPr anchor="ctr"/>
                </a:tc>
                <a:extLst>
                  <a:ext uri="{0D108BD9-81ED-4DB2-BD59-A6C34878D82A}">
                    <a16:rowId xmlns:a16="http://schemas.microsoft.com/office/drawing/2014/main" val="2102846342"/>
                  </a:ext>
                </a:extLst>
              </a:tr>
              <a:tr h="413281">
                <a:tc>
                  <a:txBody>
                    <a:bodyPr/>
                    <a:lstStyle/>
                    <a:p>
                      <a:r>
                        <a:rPr lang="en-US">
                          <a:solidFill>
                            <a:srgbClr val="13294B"/>
                          </a:solidFill>
                        </a:rPr>
                        <a:t>F8FAFC</a:t>
                      </a:r>
                    </a:p>
                  </a:txBody>
                  <a:tcPr anchor="ctr">
                    <a:solidFill>
                      <a:srgbClr val="F8FAFC"/>
                    </a:solidFill>
                  </a:tcPr>
                </a:tc>
                <a:tc>
                  <a:txBody>
                    <a:bodyPr/>
                    <a:lstStyle/>
                    <a:p>
                      <a:pPr lvl="0" algn="ctr">
                        <a:buNone/>
                      </a:pPr>
                      <a:r>
                        <a:rPr lang="en-US" sz="1800" b="1" i="0" u="none" strike="noStrike" noProof="0" dirty="0">
                          <a:solidFill>
                            <a:srgbClr val="6E0001"/>
                          </a:solidFill>
                          <a:latin typeface="Gill Sans MT"/>
                        </a:rPr>
                        <a:t>X</a:t>
                      </a:r>
                      <a:endParaRPr lang="en-US" sz="1800" b="1" dirty="0">
                        <a:solidFill>
                          <a:srgbClr val="6E0001"/>
                        </a:solidFill>
                      </a:endParaRPr>
                    </a:p>
                  </a:txBody>
                  <a:tcPr anchor="ctr"/>
                </a:tc>
                <a:tc>
                  <a:txBody>
                    <a:bodyPr/>
                    <a:lstStyle/>
                    <a:p>
                      <a:pPr algn="ctr"/>
                      <a:r>
                        <a:rPr lang="en-US" sz="2200" b="1" dirty="0">
                          <a:solidFill>
                            <a:srgbClr val="006335"/>
                          </a:solidFill>
                        </a:rPr>
                        <a:t>✓</a:t>
                      </a:r>
                      <a:endParaRPr lang="en-US" sz="2200" b="1" dirty="0"/>
                    </a:p>
                  </a:txBody>
                  <a:tcPr anchor="ctr"/>
                </a:tc>
                <a:tc>
                  <a:txBody>
                    <a:bodyPr/>
                    <a:lstStyle/>
                    <a:p>
                      <a:pPr algn="ctr"/>
                      <a:r>
                        <a:rPr lang="en-US" sz="2200" b="1" dirty="0">
                          <a:solidFill>
                            <a:srgbClr val="006335"/>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algn="ctr"/>
                      <a:r>
                        <a:rPr lang="en-US" sz="2200" b="1" dirty="0">
                          <a:solidFill>
                            <a:srgbClr val="006335"/>
                          </a:solidFill>
                        </a:rPr>
                        <a:t>✓</a:t>
                      </a:r>
                    </a:p>
                  </a:txBody>
                  <a:tcPr anchor="ctr"/>
                </a:tc>
                <a:tc>
                  <a:txBody>
                    <a:bodyPr/>
                    <a:lstStyle/>
                    <a:p>
                      <a:pPr algn="ctr"/>
                      <a:r>
                        <a:rPr lang="en-US" sz="2200" b="1" dirty="0">
                          <a:solidFill>
                            <a:srgbClr val="006335"/>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extLst>
                  <a:ext uri="{0D108BD9-81ED-4DB2-BD59-A6C34878D82A}">
                    <a16:rowId xmlns:a16="http://schemas.microsoft.com/office/drawing/2014/main" val="4106197479"/>
                  </a:ext>
                </a:extLst>
              </a:tr>
              <a:tr h="413281">
                <a:tc>
                  <a:txBody>
                    <a:bodyPr/>
                    <a:lstStyle/>
                    <a:p>
                      <a:r>
                        <a:rPr lang="en-US">
                          <a:solidFill>
                            <a:srgbClr val="13294B"/>
                          </a:solidFill>
                        </a:rPr>
                        <a:t>FFFFFF</a:t>
                      </a:r>
                    </a:p>
                  </a:txBody>
                  <a:tcPr anchor="ctr">
                    <a:solidFill>
                      <a:srgbClr val="FFFFFF"/>
                    </a:solidFill>
                  </a:tcPr>
                </a:tc>
                <a:tc>
                  <a:txBody>
                    <a:bodyPr/>
                    <a:lstStyle/>
                    <a:p>
                      <a:pPr algn="ctr"/>
                      <a:r>
                        <a:rPr lang="en-US" sz="1600" b="1" dirty="0"/>
                        <a:t>Large font</a:t>
                      </a:r>
                    </a:p>
                  </a:txBody>
                  <a:tcPr anchor="ctr"/>
                </a:tc>
                <a:tc>
                  <a:txBody>
                    <a:bodyPr/>
                    <a:lstStyle/>
                    <a:p>
                      <a:pPr algn="ctr"/>
                      <a:r>
                        <a:rPr lang="en-US" sz="2200" b="1" dirty="0">
                          <a:solidFill>
                            <a:srgbClr val="006335"/>
                          </a:solidFill>
                        </a:rPr>
                        <a:t>✓</a:t>
                      </a:r>
                      <a:endParaRPr lang="en-US" sz="2200" b="1" dirty="0"/>
                    </a:p>
                  </a:txBody>
                  <a:tcPr anchor="ctr"/>
                </a:tc>
                <a:tc>
                  <a:txBody>
                    <a:bodyPr/>
                    <a:lstStyle/>
                    <a:p>
                      <a:pPr algn="ctr"/>
                      <a:r>
                        <a:rPr lang="en-US" sz="2200" b="1" dirty="0">
                          <a:solidFill>
                            <a:srgbClr val="006335"/>
                          </a:solidFill>
                        </a:rPr>
                        <a:t>✓</a:t>
                      </a:r>
                    </a:p>
                  </a:txBody>
                  <a:tcPr anchor="ctr"/>
                </a:tc>
                <a:tc>
                  <a:txBody>
                    <a:bodyPr/>
                    <a:lstStyle/>
                    <a:p>
                      <a:pPr lvl="0" algn="ctr">
                        <a:buNone/>
                      </a:pPr>
                      <a:r>
                        <a:rPr lang="en-US" sz="1800" b="1" i="0" u="none" strike="noStrike" noProof="0" dirty="0">
                          <a:solidFill>
                            <a:srgbClr val="6E0001"/>
                          </a:solidFill>
                          <a:latin typeface="+mn-lt"/>
                        </a:rPr>
                        <a:t>X</a:t>
                      </a:r>
                      <a:endParaRPr lang="en-US" sz="1800" b="1" dirty="0">
                        <a:solidFill>
                          <a:srgbClr val="6E0001"/>
                        </a:solidFill>
                      </a:endParaRPr>
                    </a:p>
                  </a:txBody>
                  <a:tcPr anchor="ctr"/>
                </a:tc>
                <a:tc>
                  <a:txBody>
                    <a:bodyPr/>
                    <a:lstStyle/>
                    <a:p>
                      <a:pPr algn="ctr"/>
                      <a:r>
                        <a:rPr lang="en-US" sz="1600" b="1" dirty="0"/>
                        <a:t>Large font</a:t>
                      </a:r>
                    </a:p>
                  </a:txBody>
                  <a:tcPr anchor="ctr"/>
                </a:tc>
                <a:tc>
                  <a:txBody>
                    <a:bodyPr/>
                    <a:lstStyle/>
                    <a:p>
                      <a:pPr algn="ctr"/>
                      <a:r>
                        <a:rPr lang="en-US" sz="2200" b="1" dirty="0">
                          <a:solidFill>
                            <a:srgbClr val="006335"/>
                          </a:solidFill>
                        </a:rPr>
                        <a:t>✓</a:t>
                      </a:r>
                    </a:p>
                  </a:txBody>
                  <a:tcPr anchor="ctr"/>
                </a:tc>
                <a:tc>
                  <a:txBody>
                    <a:bodyPr/>
                    <a:lstStyle/>
                    <a:p>
                      <a:pPr algn="ctr"/>
                      <a:r>
                        <a:rPr lang="en-US" sz="2200" b="1" dirty="0">
                          <a:solidFill>
                            <a:srgbClr val="006335"/>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E0001"/>
                          </a:solidFill>
                          <a:effectLst/>
                          <a:uLnTx/>
                          <a:uFillTx/>
                          <a:latin typeface="Gill Sans MT"/>
                          <a:ea typeface="+mn-ea"/>
                          <a:cs typeface="+mn-cs"/>
                        </a:rPr>
                        <a:t>X</a:t>
                      </a:r>
                      <a:endParaRPr kumimoji="0" lang="en-US" sz="1800" b="1" i="0" u="none" strike="noStrike" kern="1200" cap="none" spc="0" normalizeH="0" baseline="0" noProof="0" dirty="0">
                        <a:ln>
                          <a:noFill/>
                        </a:ln>
                        <a:solidFill>
                          <a:srgbClr val="6E0001"/>
                        </a:solidFill>
                        <a:effectLst/>
                        <a:uLnTx/>
                        <a:uFillTx/>
                        <a:latin typeface="Gill Sans M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E0001"/>
                          </a:solidFill>
                          <a:effectLst/>
                          <a:uLnTx/>
                          <a:uFillTx/>
                          <a:latin typeface="Gill Sans MT"/>
                          <a:ea typeface="+mn-ea"/>
                          <a:cs typeface="+mn-cs"/>
                        </a:rPr>
                        <a:t>X</a:t>
                      </a:r>
                    </a:p>
                  </a:txBody>
                  <a:tcPr anchor="ctr"/>
                </a:tc>
                <a:extLst>
                  <a:ext uri="{0D108BD9-81ED-4DB2-BD59-A6C34878D82A}">
                    <a16:rowId xmlns:a16="http://schemas.microsoft.com/office/drawing/2014/main" val="507243250"/>
                  </a:ext>
                </a:extLst>
              </a:tr>
            </a:tbl>
          </a:graphicData>
        </a:graphic>
      </p:graphicFrame>
      <p:sp>
        <p:nvSpPr>
          <p:cNvPr id="9" name="TextBox 8">
            <a:extLst>
              <a:ext uri="{FF2B5EF4-FFF2-40B4-BE49-F238E27FC236}">
                <a16:creationId xmlns:a16="http://schemas.microsoft.com/office/drawing/2014/main" id="{B4A7328C-911B-D256-55AB-D7B0FB51E563}"/>
              </a:ext>
            </a:extLst>
          </p:cNvPr>
          <p:cNvSpPr txBox="1"/>
          <p:nvPr/>
        </p:nvSpPr>
        <p:spPr>
          <a:xfrm>
            <a:off x="7401648" y="6276508"/>
            <a:ext cx="4292184" cy="369332"/>
          </a:xfrm>
          <a:prstGeom prst="rect">
            <a:avLst/>
          </a:prstGeom>
          <a:noFill/>
        </p:spPr>
        <p:txBody>
          <a:bodyPr wrap="square" rtlCol="0">
            <a:spAutoFit/>
          </a:bodyPr>
          <a:lstStyle/>
          <a:p>
            <a:r>
              <a:rPr lang="en-US" dirty="0">
                <a:solidFill>
                  <a:schemeClr val="bg1"/>
                </a:solidFill>
              </a:rPr>
              <a:t>* </a:t>
            </a:r>
            <a:r>
              <a:rPr lang="en-US" dirty="0">
                <a:solidFill>
                  <a:schemeClr val="bg1"/>
                </a:solidFill>
                <a:hlinkClick r:id="rId3">
                  <a:extLst>
                    <a:ext uri="{A12FA001-AC4F-418D-AE19-62706E023703}">
                      <ahyp:hlinkClr xmlns:ahyp="http://schemas.microsoft.com/office/drawing/2018/hyperlinkcolor" val="tx"/>
                    </a:ext>
                  </a:extLst>
                </a:hlinkClick>
              </a:rPr>
              <a:t>Office of Strategic Marketing and Branding</a:t>
            </a:r>
            <a:endParaRPr lang="en-US" dirty="0">
              <a:solidFill>
                <a:schemeClr val="bg1"/>
              </a:solidFill>
            </a:endParaRPr>
          </a:p>
        </p:txBody>
      </p:sp>
    </p:spTree>
    <p:extLst>
      <p:ext uri="{BB962C8B-B14F-4D97-AF65-F5344CB8AC3E}">
        <p14:creationId xmlns:p14="http://schemas.microsoft.com/office/powerpoint/2010/main" val="80331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D174-A377-F1E2-B5C9-7B193508CBDE}"/>
              </a:ext>
            </a:extLst>
          </p:cNvPr>
          <p:cNvSpPr>
            <a:spLocks noGrp="1"/>
          </p:cNvSpPr>
          <p:nvPr>
            <p:ph type="title"/>
          </p:nvPr>
        </p:nvSpPr>
        <p:spPr/>
        <p:txBody>
          <a:bodyPr/>
          <a:lstStyle/>
          <a:p>
            <a:r>
              <a:rPr lang="en-US"/>
              <a:t>Hyperlinks</a:t>
            </a:r>
          </a:p>
        </p:txBody>
      </p:sp>
      <p:sp>
        <p:nvSpPr>
          <p:cNvPr id="3" name="Content Placeholder 2">
            <a:extLst>
              <a:ext uri="{FF2B5EF4-FFF2-40B4-BE49-F238E27FC236}">
                <a16:creationId xmlns:a16="http://schemas.microsoft.com/office/drawing/2014/main" id="{9EC4796C-68E9-5099-05B3-B065914ED509}"/>
              </a:ext>
            </a:extLst>
          </p:cNvPr>
          <p:cNvSpPr>
            <a:spLocks noGrp="1"/>
          </p:cNvSpPr>
          <p:nvPr>
            <p:ph sz="quarter" idx="13"/>
          </p:nvPr>
        </p:nvSpPr>
        <p:spPr>
          <a:xfrm>
            <a:off x="838199" y="1690688"/>
            <a:ext cx="5784543" cy="4163847"/>
          </a:xfrm>
        </p:spPr>
        <p:txBody>
          <a:bodyPr>
            <a:normAutofit/>
          </a:bodyPr>
          <a:lstStyle/>
          <a:p>
            <a:pPr>
              <a:lnSpc>
                <a:spcPct val="90000"/>
              </a:lnSpc>
            </a:pPr>
            <a:r>
              <a:rPr lang="en-US" sz="2800" dirty="0"/>
              <a:t>The Link address should not be used as link text</a:t>
            </a:r>
          </a:p>
          <a:p>
            <a:pPr lvl="1">
              <a:lnSpc>
                <a:spcPct val="90000"/>
              </a:lnSpc>
              <a:spcBef>
                <a:spcPts val="600"/>
              </a:spcBef>
            </a:pPr>
            <a:r>
              <a:rPr lang="en-US" sz="2400" dirty="0"/>
              <a:t>URLs are not considered human readable</a:t>
            </a:r>
          </a:p>
          <a:p>
            <a:pPr lvl="1">
              <a:lnSpc>
                <a:spcPct val="90000"/>
              </a:lnSpc>
              <a:spcBef>
                <a:spcPts val="600"/>
              </a:spcBef>
            </a:pPr>
            <a:r>
              <a:rPr lang="en-US" sz="2400" dirty="0" err="1"/>
              <a:t>Go.illinois</a:t>
            </a:r>
            <a:r>
              <a:rPr lang="en-US" sz="2400" dirty="0"/>
              <a:t> can be an exception</a:t>
            </a:r>
          </a:p>
          <a:p>
            <a:pPr>
              <a:lnSpc>
                <a:spcPct val="90000"/>
              </a:lnSpc>
              <a:spcBef>
                <a:spcPts val="1700"/>
              </a:spcBef>
              <a:spcAft>
                <a:spcPts val="0"/>
              </a:spcAft>
            </a:pPr>
            <a:r>
              <a:rPr lang="en-US" sz="2800" dirty="0"/>
              <a:t>Link text should describe where the link will take the reader</a:t>
            </a:r>
          </a:p>
        </p:txBody>
      </p:sp>
      <p:pic>
        <p:nvPicPr>
          <p:cNvPr id="4" name="Picture 3" descr="Insert Hyperlink window of Microsoft Word.">
            <a:extLst>
              <a:ext uri="{FF2B5EF4-FFF2-40B4-BE49-F238E27FC236}">
                <a16:creationId xmlns:a16="http://schemas.microsoft.com/office/drawing/2014/main" id="{D1509D29-A74C-1CBB-45CF-5CEF78B3F78D}"/>
              </a:ext>
            </a:extLst>
          </p:cNvPr>
          <p:cNvPicPr>
            <a:picLocks noChangeAspect="1"/>
          </p:cNvPicPr>
          <p:nvPr/>
        </p:nvPicPr>
        <p:blipFill>
          <a:blip r:embed="rId3"/>
          <a:stretch>
            <a:fillRect/>
          </a:stretch>
        </p:blipFill>
        <p:spPr>
          <a:xfrm>
            <a:off x="6747145" y="1335581"/>
            <a:ext cx="5040812" cy="3688162"/>
          </a:xfrm>
          <a:prstGeom prst="rect">
            <a:avLst/>
          </a:prstGeom>
          <a:ln>
            <a:solidFill>
              <a:schemeClr val="tx1"/>
            </a:solidFill>
          </a:ln>
        </p:spPr>
      </p:pic>
    </p:spTree>
    <p:extLst>
      <p:ext uri="{BB962C8B-B14F-4D97-AF65-F5344CB8AC3E}">
        <p14:creationId xmlns:p14="http://schemas.microsoft.com/office/powerpoint/2010/main" val="3635887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A2D15-146E-2145-9EBE-CC123D15754D}"/>
              </a:ext>
            </a:extLst>
          </p:cNvPr>
          <p:cNvSpPr>
            <a:spLocks noGrp="1"/>
          </p:cNvSpPr>
          <p:nvPr>
            <p:ph type="title"/>
          </p:nvPr>
        </p:nvSpPr>
        <p:spPr/>
        <p:txBody>
          <a:bodyPr/>
          <a:lstStyle/>
          <a:p>
            <a:r>
              <a:rPr lang="en-US"/>
              <a:t>General Workflow</a:t>
            </a:r>
          </a:p>
        </p:txBody>
      </p:sp>
      <p:sp>
        <p:nvSpPr>
          <p:cNvPr id="3" name="Content Placeholder 2">
            <a:extLst>
              <a:ext uri="{FF2B5EF4-FFF2-40B4-BE49-F238E27FC236}">
                <a16:creationId xmlns:a16="http://schemas.microsoft.com/office/drawing/2014/main" id="{0FF7297B-98C5-1740-9AC3-788460D9C0A4}"/>
              </a:ext>
            </a:extLst>
          </p:cNvPr>
          <p:cNvSpPr>
            <a:spLocks noGrp="1"/>
          </p:cNvSpPr>
          <p:nvPr>
            <p:ph sz="quarter" idx="13"/>
          </p:nvPr>
        </p:nvSpPr>
        <p:spPr/>
        <p:txBody>
          <a:bodyPr/>
          <a:lstStyle/>
          <a:p>
            <a:pPr marL="514350" indent="-514350">
              <a:buFont typeface="+mj-lt"/>
              <a:buAutoNum type="arabicPeriod"/>
            </a:pPr>
            <a:r>
              <a:rPr lang="en-US"/>
              <a:t>Define built-in styles for use</a:t>
            </a:r>
          </a:p>
          <a:p>
            <a:pPr marL="514350" indent="-514350">
              <a:buFont typeface="+mj-lt"/>
              <a:buAutoNum type="arabicPeriod"/>
            </a:pPr>
            <a:r>
              <a:rPr lang="en-US"/>
              <a:t>Use styles as needed</a:t>
            </a:r>
          </a:p>
          <a:p>
            <a:pPr marL="514350" indent="-514350">
              <a:buFont typeface="+mj-lt"/>
              <a:buAutoNum type="arabicPeriod"/>
            </a:pPr>
            <a:r>
              <a:rPr lang="en-US"/>
              <a:t>Set alternative text for images</a:t>
            </a:r>
          </a:p>
          <a:p>
            <a:pPr marL="514350" indent="-514350">
              <a:buFont typeface="+mj-lt"/>
              <a:buAutoNum type="arabicPeriod"/>
            </a:pPr>
            <a:r>
              <a:rPr lang="en-US"/>
              <a:t>Set title in document settings</a:t>
            </a:r>
          </a:p>
          <a:p>
            <a:pPr marL="514350" indent="-514350">
              <a:buFont typeface="+mj-lt"/>
              <a:buAutoNum type="arabicPeriod"/>
            </a:pPr>
            <a:r>
              <a:rPr lang="en-US"/>
              <a:t>Run Accessibility Check tool</a:t>
            </a:r>
          </a:p>
        </p:txBody>
      </p:sp>
    </p:spTree>
    <p:extLst>
      <p:ext uri="{BB962C8B-B14F-4D97-AF65-F5344CB8AC3E}">
        <p14:creationId xmlns:p14="http://schemas.microsoft.com/office/powerpoint/2010/main" val="4250736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379F97-877D-6942-911B-76C6A4E10E13}"/>
              </a:ext>
            </a:extLst>
          </p:cNvPr>
          <p:cNvSpPr>
            <a:spLocks noGrp="1"/>
          </p:cNvSpPr>
          <p:nvPr>
            <p:ph type="title"/>
          </p:nvPr>
        </p:nvSpPr>
        <p:spPr/>
        <p:txBody>
          <a:bodyPr>
            <a:normAutofit/>
          </a:bodyPr>
          <a:lstStyle/>
          <a:p>
            <a:pPr algn="ctr"/>
            <a:r>
              <a:rPr lang="en-US" sz="4400"/>
              <a:t>Let's Practice!</a:t>
            </a:r>
            <a:endParaRPr lang="en-US"/>
          </a:p>
        </p:txBody>
      </p:sp>
    </p:spTree>
    <p:extLst>
      <p:ext uri="{BB962C8B-B14F-4D97-AF65-F5344CB8AC3E}">
        <p14:creationId xmlns:p14="http://schemas.microsoft.com/office/powerpoint/2010/main" val="3240146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ACB59-7294-8045-A32B-CA6489D16501}"/>
              </a:ext>
            </a:extLst>
          </p:cNvPr>
          <p:cNvSpPr>
            <a:spLocks noGrp="1"/>
          </p:cNvSpPr>
          <p:nvPr>
            <p:ph type="title"/>
          </p:nvPr>
        </p:nvSpPr>
        <p:spPr/>
        <p:txBody>
          <a:bodyPr>
            <a:normAutofit/>
          </a:bodyPr>
          <a:lstStyle/>
          <a:p>
            <a:pPr algn="ctr"/>
            <a:r>
              <a:rPr lang="en-US" sz="4800"/>
              <a:t>Step 1: Defining Styles</a:t>
            </a:r>
          </a:p>
        </p:txBody>
      </p:sp>
    </p:spTree>
    <p:extLst>
      <p:ext uri="{BB962C8B-B14F-4D97-AF65-F5344CB8AC3E}">
        <p14:creationId xmlns:p14="http://schemas.microsoft.com/office/powerpoint/2010/main" val="2355944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2B90-3C0E-0C4B-BF35-0070F755E7E6}"/>
              </a:ext>
            </a:extLst>
          </p:cNvPr>
          <p:cNvSpPr>
            <a:spLocks noGrp="1"/>
          </p:cNvSpPr>
          <p:nvPr>
            <p:ph type="title"/>
          </p:nvPr>
        </p:nvSpPr>
        <p:spPr/>
        <p:txBody>
          <a:bodyPr/>
          <a:lstStyle/>
          <a:p>
            <a:r>
              <a:rPr lang="en-US"/>
              <a:t>Two Ways to Modify Built-in Styles</a:t>
            </a:r>
          </a:p>
        </p:txBody>
      </p:sp>
      <p:sp>
        <p:nvSpPr>
          <p:cNvPr id="3" name="Content Placeholder 2">
            <a:extLst>
              <a:ext uri="{FF2B5EF4-FFF2-40B4-BE49-F238E27FC236}">
                <a16:creationId xmlns:a16="http://schemas.microsoft.com/office/drawing/2014/main" id="{7DD2E0B1-5395-324D-B0A5-8A005F324663}"/>
              </a:ext>
            </a:extLst>
          </p:cNvPr>
          <p:cNvSpPr>
            <a:spLocks noGrp="1"/>
          </p:cNvSpPr>
          <p:nvPr>
            <p:ph sz="quarter" idx="13"/>
          </p:nvPr>
        </p:nvSpPr>
        <p:spPr>
          <a:xfrm>
            <a:off x="838200" y="1519575"/>
            <a:ext cx="6623482" cy="4163847"/>
          </a:xfrm>
        </p:spPr>
        <p:txBody>
          <a:bodyPr>
            <a:normAutofit/>
          </a:bodyPr>
          <a:lstStyle/>
          <a:p>
            <a:r>
              <a:rPr lang="en-US" dirty="0"/>
              <a:t>If setting up styles initially:</a:t>
            </a:r>
          </a:p>
          <a:p>
            <a:pPr lvl="1"/>
            <a:r>
              <a:rPr lang="en-US" dirty="0"/>
              <a:t>Change font and appearance as desired</a:t>
            </a:r>
          </a:p>
          <a:p>
            <a:pPr lvl="1"/>
            <a:r>
              <a:rPr lang="en-US" dirty="0"/>
              <a:t>Select the styled text</a:t>
            </a:r>
          </a:p>
          <a:p>
            <a:pPr lvl="1"/>
            <a:r>
              <a:rPr lang="en-US" dirty="0"/>
              <a:t>Right-click on the appropriate style in the Style Menu</a:t>
            </a:r>
          </a:p>
          <a:p>
            <a:pPr lvl="1"/>
            <a:r>
              <a:rPr lang="en-US" dirty="0"/>
              <a:t>Select “Update </a:t>
            </a:r>
            <a:r>
              <a:rPr lang="en-US" i="1" dirty="0"/>
              <a:t>XXX</a:t>
            </a:r>
            <a:r>
              <a:rPr lang="en-US" dirty="0"/>
              <a:t> To Match Selection”</a:t>
            </a:r>
          </a:p>
          <a:p>
            <a:r>
              <a:rPr lang="en-US" dirty="0"/>
              <a:t>If changing applied styles:</a:t>
            </a:r>
          </a:p>
          <a:p>
            <a:pPr lvl="1"/>
            <a:r>
              <a:rPr lang="en-US" dirty="0"/>
              <a:t>Right-click on the appropriate style in the Style Menu</a:t>
            </a:r>
          </a:p>
          <a:p>
            <a:pPr lvl="1"/>
            <a:r>
              <a:rPr lang="en-US" dirty="0"/>
              <a:t>Select “Modify…”</a:t>
            </a:r>
          </a:p>
        </p:txBody>
      </p:sp>
      <p:pic>
        <p:nvPicPr>
          <p:cNvPr id="4" name="Picture 3" descr="Microsoft Word Built-in style context menu.">
            <a:extLst>
              <a:ext uri="{FF2B5EF4-FFF2-40B4-BE49-F238E27FC236}">
                <a16:creationId xmlns:a16="http://schemas.microsoft.com/office/drawing/2014/main" id="{DE700D9A-E36C-4C48-B932-BABA6F528C23}"/>
              </a:ext>
            </a:extLst>
          </p:cNvPr>
          <p:cNvPicPr>
            <a:picLocks noChangeAspect="1"/>
          </p:cNvPicPr>
          <p:nvPr/>
        </p:nvPicPr>
        <p:blipFill>
          <a:blip r:embed="rId3"/>
          <a:stretch>
            <a:fillRect/>
          </a:stretch>
        </p:blipFill>
        <p:spPr>
          <a:xfrm>
            <a:off x="7461681" y="1453102"/>
            <a:ext cx="4229100" cy="1803400"/>
          </a:xfrm>
          <a:prstGeom prst="rect">
            <a:avLst/>
          </a:prstGeom>
        </p:spPr>
      </p:pic>
    </p:spTree>
    <p:extLst>
      <p:ext uri="{BB962C8B-B14F-4D97-AF65-F5344CB8AC3E}">
        <p14:creationId xmlns:p14="http://schemas.microsoft.com/office/powerpoint/2010/main" val="2475836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D86B0D-A32D-B842-9E2A-3D023BC2319B}"/>
              </a:ext>
            </a:extLst>
          </p:cNvPr>
          <p:cNvSpPr>
            <a:spLocks noGrp="1"/>
          </p:cNvSpPr>
          <p:nvPr>
            <p:ph type="title"/>
          </p:nvPr>
        </p:nvSpPr>
        <p:spPr/>
        <p:txBody>
          <a:bodyPr/>
          <a:lstStyle/>
          <a:p>
            <a:r>
              <a:rPr lang="en-US"/>
              <a:t>Define Normal Paragraph Style</a:t>
            </a:r>
          </a:p>
        </p:txBody>
      </p:sp>
      <p:sp>
        <p:nvSpPr>
          <p:cNvPr id="5" name="Content Placeholder 4">
            <a:extLst>
              <a:ext uri="{FF2B5EF4-FFF2-40B4-BE49-F238E27FC236}">
                <a16:creationId xmlns:a16="http://schemas.microsoft.com/office/drawing/2014/main" id="{3388355D-83ED-5F47-9E62-0B30FEA85D3C}"/>
              </a:ext>
            </a:extLst>
          </p:cNvPr>
          <p:cNvSpPr>
            <a:spLocks noGrp="1"/>
          </p:cNvSpPr>
          <p:nvPr>
            <p:ph sz="quarter" idx="13"/>
          </p:nvPr>
        </p:nvSpPr>
        <p:spPr>
          <a:xfrm>
            <a:off x="891910" y="1432592"/>
            <a:ext cx="6734453" cy="4163847"/>
          </a:xfrm>
        </p:spPr>
        <p:txBody>
          <a:bodyPr>
            <a:normAutofit fontScale="92500" lnSpcReduction="10000"/>
          </a:bodyPr>
          <a:lstStyle/>
          <a:p>
            <a:pPr>
              <a:spcBef>
                <a:spcPts val="1700"/>
              </a:spcBef>
              <a:spcAft>
                <a:spcPts val="0"/>
              </a:spcAft>
            </a:pPr>
            <a:r>
              <a:rPr lang="en-US" dirty="0"/>
              <a:t>Must define:</a:t>
            </a:r>
          </a:p>
          <a:p>
            <a:pPr lvl="1"/>
            <a:r>
              <a:rPr lang="en-US" dirty="0"/>
              <a:t>Font</a:t>
            </a:r>
          </a:p>
          <a:p>
            <a:pPr lvl="1"/>
            <a:r>
              <a:rPr lang="en-US" dirty="0"/>
              <a:t>Font size</a:t>
            </a:r>
          </a:p>
          <a:p>
            <a:pPr lvl="1"/>
            <a:r>
              <a:rPr lang="en-US" dirty="0"/>
              <a:t>Line spacing</a:t>
            </a:r>
          </a:p>
          <a:p>
            <a:pPr lvl="1"/>
            <a:r>
              <a:rPr lang="en-US" dirty="0"/>
              <a:t>Paragraph spacing</a:t>
            </a:r>
          </a:p>
          <a:p>
            <a:pPr>
              <a:spcBef>
                <a:spcPts val="1700"/>
              </a:spcBef>
              <a:spcAft>
                <a:spcPts val="0"/>
              </a:spcAft>
            </a:pPr>
            <a:r>
              <a:rPr lang="en-US" dirty="0"/>
              <a:t>Avoid decorative fonts</a:t>
            </a:r>
          </a:p>
          <a:p>
            <a:pPr>
              <a:spcBef>
                <a:spcPts val="1700"/>
              </a:spcBef>
              <a:spcAft>
                <a:spcPts val="0"/>
              </a:spcAft>
            </a:pPr>
            <a:r>
              <a:rPr lang="en-US" dirty="0"/>
              <a:t>Font size should be 12pt or larger</a:t>
            </a:r>
          </a:p>
          <a:p>
            <a:pPr lvl="1"/>
            <a:r>
              <a:rPr lang="en-US" dirty="0"/>
              <a:t>16pt for large print requests</a:t>
            </a:r>
          </a:p>
          <a:p>
            <a:pPr>
              <a:spcBef>
                <a:spcPts val="1700"/>
              </a:spcBef>
              <a:spcAft>
                <a:spcPts val="0"/>
              </a:spcAft>
            </a:pPr>
            <a:r>
              <a:rPr lang="en-US" dirty="0"/>
              <a:t>Use the “Automatic” color for black text</a:t>
            </a:r>
          </a:p>
          <a:p>
            <a:pPr lvl="1">
              <a:spcBef>
                <a:spcPts val="600"/>
              </a:spcBef>
            </a:pPr>
            <a:r>
              <a:rPr lang="en-US" dirty="0"/>
              <a:t>Necessary for Inverted High-Contrast modes</a:t>
            </a:r>
          </a:p>
        </p:txBody>
      </p:sp>
      <p:pic>
        <p:nvPicPr>
          <p:cNvPr id="16" name="Picture 15" descr="Modify Style dialog window. Font options, such as size, alignment, and color can be set here.">
            <a:extLst>
              <a:ext uri="{FF2B5EF4-FFF2-40B4-BE49-F238E27FC236}">
                <a16:creationId xmlns:a16="http://schemas.microsoft.com/office/drawing/2014/main" id="{39763879-1294-7F46-BD0E-35120223D386}"/>
              </a:ext>
            </a:extLst>
          </p:cNvPr>
          <p:cNvPicPr>
            <a:picLocks noChangeAspect="1"/>
          </p:cNvPicPr>
          <p:nvPr/>
        </p:nvPicPr>
        <p:blipFill>
          <a:blip r:embed="rId3"/>
          <a:stretch>
            <a:fillRect/>
          </a:stretch>
        </p:blipFill>
        <p:spPr>
          <a:xfrm>
            <a:off x="7715584" y="1432592"/>
            <a:ext cx="3980377" cy="3992816"/>
          </a:xfrm>
          <a:prstGeom prst="rect">
            <a:avLst/>
          </a:prstGeom>
        </p:spPr>
      </p:pic>
    </p:spTree>
    <p:extLst>
      <p:ext uri="{BB962C8B-B14F-4D97-AF65-F5344CB8AC3E}">
        <p14:creationId xmlns:p14="http://schemas.microsoft.com/office/powerpoint/2010/main" val="4291214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454E0-C988-C844-8880-AD4B09CED266}"/>
              </a:ext>
            </a:extLst>
          </p:cNvPr>
          <p:cNvSpPr>
            <a:spLocks noGrp="1"/>
          </p:cNvSpPr>
          <p:nvPr>
            <p:ph type="title"/>
          </p:nvPr>
        </p:nvSpPr>
        <p:spPr/>
        <p:txBody>
          <a:bodyPr/>
          <a:lstStyle/>
          <a:p>
            <a:r>
              <a:rPr lang="en-US"/>
              <a:t>Set Line Spacing</a:t>
            </a:r>
          </a:p>
        </p:txBody>
      </p:sp>
      <p:sp>
        <p:nvSpPr>
          <p:cNvPr id="3" name="Content Placeholder 2">
            <a:extLst>
              <a:ext uri="{FF2B5EF4-FFF2-40B4-BE49-F238E27FC236}">
                <a16:creationId xmlns:a16="http://schemas.microsoft.com/office/drawing/2014/main" id="{3375A325-328C-AF48-B64C-89EB044D949D}"/>
              </a:ext>
            </a:extLst>
          </p:cNvPr>
          <p:cNvSpPr>
            <a:spLocks noGrp="1"/>
          </p:cNvSpPr>
          <p:nvPr>
            <p:ph sz="quarter" idx="13"/>
          </p:nvPr>
        </p:nvSpPr>
        <p:spPr>
          <a:xfrm>
            <a:off x="838200" y="1442114"/>
            <a:ext cx="6450368" cy="4163847"/>
          </a:xfrm>
        </p:spPr>
        <p:txBody>
          <a:bodyPr>
            <a:normAutofit/>
          </a:bodyPr>
          <a:lstStyle/>
          <a:p>
            <a:pPr>
              <a:lnSpc>
                <a:spcPct val="105000"/>
              </a:lnSpc>
            </a:pPr>
            <a:r>
              <a:rPr lang="en-US" dirty="0"/>
              <a:t>Set default line spacing between 1.2 and 1.5</a:t>
            </a:r>
          </a:p>
          <a:p>
            <a:pPr lvl="1">
              <a:lnSpc>
                <a:spcPct val="105000"/>
              </a:lnSpc>
            </a:pPr>
            <a:r>
              <a:rPr lang="en-US" dirty="0"/>
              <a:t>Right-click on style to modify and select Paragraph from the Format dropdown (bottom of window)</a:t>
            </a:r>
          </a:p>
          <a:p>
            <a:pPr lvl="1">
              <a:lnSpc>
                <a:spcPct val="105000"/>
              </a:lnSpc>
            </a:pPr>
            <a:r>
              <a:rPr lang="en-US" dirty="0"/>
              <a:t>Enter the desired value to the right of the Spacing options.</a:t>
            </a:r>
          </a:p>
        </p:txBody>
      </p:sp>
      <p:pic>
        <p:nvPicPr>
          <p:cNvPr id="4" name="Picture 3" descr="Paragraph style options window of the Modify Styles dialog. The paragraph line spacing options are circled in red.">
            <a:extLst>
              <a:ext uri="{FF2B5EF4-FFF2-40B4-BE49-F238E27FC236}">
                <a16:creationId xmlns:a16="http://schemas.microsoft.com/office/drawing/2014/main" id="{6E37DF07-14E6-C445-9F9B-F858F6610133}"/>
              </a:ext>
            </a:extLst>
          </p:cNvPr>
          <p:cNvPicPr>
            <a:picLocks noChangeAspect="1"/>
          </p:cNvPicPr>
          <p:nvPr/>
        </p:nvPicPr>
        <p:blipFill rotWithShape="1">
          <a:blip r:embed="rId3"/>
          <a:srcRect l="13545"/>
          <a:stretch/>
        </p:blipFill>
        <p:spPr>
          <a:xfrm>
            <a:off x="7446469" y="814254"/>
            <a:ext cx="4176584" cy="4865994"/>
          </a:xfrm>
          <a:prstGeom prst="rect">
            <a:avLst/>
          </a:prstGeom>
        </p:spPr>
      </p:pic>
      <p:sp>
        <p:nvSpPr>
          <p:cNvPr id="5" name="Oval 4">
            <a:extLst>
              <a:ext uri="{FF2B5EF4-FFF2-40B4-BE49-F238E27FC236}">
                <a16:creationId xmlns:a16="http://schemas.microsoft.com/office/drawing/2014/main" id="{6063883A-73C7-2646-B842-F54DB0BC6490}"/>
              </a:ext>
              <a:ext uri="{C183D7F6-B498-43B3-948B-1728B52AA6E4}">
                <adec:decorative xmlns:adec="http://schemas.microsoft.com/office/drawing/2017/decorative" val="1"/>
              </a:ext>
            </a:extLst>
          </p:cNvPr>
          <p:cNvSpPr/>
          <p:nvPr/>
        </p:nvSpPr>
        <p:spPr>
          <a:xfrm>
            <a:off x="9283187" y="3967387"/>
            <a:ext cx="1692875" cy="59312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221486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0008-88E9-734D-85F2-44267C74B814}"/>
              </a:ext>
            </a:extLst>
          </p:cNvPr>
          <p:cNvSpPr>
            <a:spLocks noGrp="1"/>
          </p:cNvSpPr>
          <p:nvPr>
            <p:ph type="title"/>
          </p:nvPr>
        </p:nvSpPr>
        <p:spPr/>
        <p:txBody>
          <a:bodyPr/>
          <a:lstStyle/>
          <a:p>
            <a:r>
              <a:rPr lang="en-US"/>
              <a:t>Multiple Ways</a:t>
            </a:r>
          </a:p>
        </p:txBody>
      </p:sp>
      <p:sp>
        <p:nvSpPr>
          <p:cNvPr id="3" name="Content Placeholder 2">
            <a:extLst>
              <a:ext uri="{FF2B5EF4-FFF2-40B4-BE49-F238E27FC236}">
                <a16:creationId xmlns:a16="http://schemas.microsoft.com/office/drawing/2014/main" id="{7585EEFC-D12E-3C4B-AE9B-A336BA8D63AB}"/>
              </a:ext>
            </a:extLst>
          </p:cNvPr>
          <p:cNvSpPr>
            <a:spLocks noGrp="1"/>
          </p:cNvSpPr>
          <p:nvPr>
            <p:ph sz="quarter" idx="13"/>
          </p:nvPr>
        </p:nvSpPr>
        <p:spPr/>
        <p:txBody>
          <a:bodyPr>
            <a:normAutofit/>
          </a:bodyPr>
          <a:lstStyle/>
          <a:p>
            <a:r>
              <a:rPr lang="en-US"/>
              <a:t>Your document must be usable for multiple modes of interaction:</a:t>
            </a:r>
          </a:p>
          <a:p>
            <a:pPr lvl="1"/>
            <a:r>
              <a:rPr lang="en-US"/>
              <a:t>Visual</a:t>
            </a:r>
          </a:p>
          <a:p>
            <a:pPr lvl="1"/>
            <a:r>
              <a:rPr lang="en-US"/>
              <a:t>Non-visual</a:t>
            </a:r>
          </a:p>
          <a:p>
            <a:pPr lvl="1"/>
            <a:r>
              <a:rPr lang="en-US"/>
              <a:t>Visual with limitations</a:t>
            </a:r>
          </a:p>
          <a:p>
            <a:pPr lvl="1"/>
            <a:r>
              <a:rPr lang="en-US"/>
              <a:t>Difficulty focusing or reading</a:t>
            </a:r>
          </a:p>
          <a:p>
            <a:pPr lvl="1"/>
            <a:endParaRPr lang="en-US"/>
          </a:p>
          <a:p>
            <a:pPr lvl="1"/>
            <a:endParaRPr lang="en-US"/>
          </a:p>
        </p:txBody>
      </p:sp>
    </p:spTree>
    <p:extLst>
      <p:ext uri="{BB962C8B-B14F-4D97-AF65-F5344CB8AC3E}">
        <p14:creationId xmlns:p14="http://schemas.microsoft.com/office/powerpoint/2010/main" val="3962294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454E0-C988-C844-8880-AD4B09CED266}"/>
              </a:ext>
            </a:extLst>
          </p:cNvPr>
          <p:cNvSpPr>
            <a:spLocks noGrp="1"/>
          </p:cNvSpPr>
          <p:nvPr>
            <p:ph type="title"/>
          </p:nvPr>
        </p:nvSpPr>
        <p:spPr/>
        <p:txBody>
          <a:bodyPr/>
          <a:lstStyle/>
          <a:p>
            <a:r>
              <a:rPr lang="en-US"/>
              <a:t>Set Paragraph Spacing</a:t>
            </a:r>
          </a:p>
        </p:txBody>
      </p:sp>
      <p:sp>
        <p:nvSpPr>
          <p:cNvPr id="3" name="Content Placeholder 2">
            <a:extLst>
              <a:ext uri="{FF2B5EF4-FFF2-40B4-BE49-F238E27FC236}">
                <a16:creationId xmlns:a16="http://schemas.microsoft.com/office/drawing/2014/main" id="{3375A325-328C-AF48-B64C-89EB044D949D}"/>
              </a:ext>
            </a:extLst>
          </p:cNvPr>
          <p:cNvSpPr>
            <a:spLocks noGrp="1"/>
          </p:cNvSpPr>
          <p:nvPr>
            <p:ph sz="quarter" idx="13"/>
          </p:nvPr>
        </p:nvSpPr>
        <p:spPr>
          <a:xfrm>
            <a:off x="764119" y="1439752"/>
            <a:ext cx="6619044" cy="4163847"/>
          </a:xfrm>
        </p:spPr>
        <p:txBody>
          <a:bodyPr>
            <a:normAutofit fontScale="92500" lnSpcReduction="20000"/>
          </a:bodyPr>
          <a:lstStyle/>
          <a:p>
            <a:pPr>
              <a:lnSpc>
                <a:spcPct val="105000"/>
              </a:lnSpc>
            </a:pPr>
            <a:r>
              <a:rPr lang="en-US" b="1" dirty="0"/>
              <a:t>Do not use blank lines!</a:t>
            </a:r>
          </a:p>
          <a:p>
            <a:pPr lvl="1">
              <a:lnSpc>
                <a:spcPct val="105000"/>
              </a:lnSpc>
            </a:pPr>
            <a:r>
              <a:rPr lang="en-US" dirty="0"/>
              <a:t>Blank lines are announced as ”blank” by screen readers – this is both annoying and distracting</a:t>
            </a:r>
          </a:p>
          <a:p>
            <a:pPr>
              <a:lnSpc>
                <a:spcPct val="105000"/>
              </a:lnSpc>
            </a:pPr>
            <a:r>
              <a:rPr lang="en-US" dirty="0"/>
              <a:t>Change the Paragraph spacing for the appropriate built-in style</a:t>
            </a:r>
          </a:p>
          <a:p>
            <a:pPr lvl="1">
              <a:lnSpc>
                <a:spcPct val="105000"/>
              </a:lnSpc>
            </a:pPr>
            <a:r>
              <a:rPr lang="en-US" dirty="0"/>
              <a:t>Right-click on style to modify and select Paragraph from the Format dropdown (bottom of window)</a:t>
            </a:r>
          </a:p>
          <a:p>
            <a:pPr>
              <a:lnSpc>
                <a:spcPct val="105000"/>
              </a:lnSpc>
            </a:pPr>
            <a:r>
              <a:rPr lang="en-US" dirty="0"/>
              <a:t>Can override spacing from the Line Spacing options in the Ribbon.</a:t>
            </a:r>
          </a:p>
          <a:p>
            <a:pPr lvl="1">
              <a:lnSpc>
                <a:spcPct val="105000"/>
              </a:lnSpc>
            </a:pPr>
            <a:r>
              <a:rPr lang="en-US" dirty="0"/>
              <a:t>Click on the Line Spacing button and select “Line Spacing Options…”</a:t>
            </a:r>
          </a:p>
        </p:txBody>
      </p:sp>
      <p:pic>
        <p:nvPicPr>
          <p:cNvPr id="4" name="Picture 3" descr="Paragraph style options window of the Modify Styles dialog. The Before and After paragraph spacing options are circled in red.">
            <a:extLst>
              <a:ext uri="{FF2B5EF4-FFF2-40B4-BE49-F238E27FC236}">
                <a16:creationId xmlns:a16="http://schemas.microsoft.com/office/drawing/2014/main" id="{6E37DF07-14E6-C445-9F9B-F858F6610133}"/>
              </a:ext>
            </a:extLst>
          </p:cNvPr>
          <p:cNvPicPr>
            <a:picLocks noChangeAspect="1"/>
          </p:cNvPicPr>
          <p:nvPr/>
        </p:nvPicPr>
        <p:blipFill rotWithShape="1">
          <a:blip r:embed="rId3"/>
          <a:srcRect l="13545"/>
          <a:stretch/>
        </p:blipFill>
        <p:spPr>
          <a:xfrm>
            <a:off x="7562335" y="853816"/>
            <a:ext cx="4176584" cy="4865994"/>
          </a:xfrm>
          <a:prstGeom prst="rect">
            <a:avLst/>
          </a:prstGeom>
        </p:spPr>
      </p:pic>
      <p:sp>
        <p:nvSpPr>
          <p:cNvPr id="5" name="Oval 4">
            <a:extLst>
              <a:ext uri="{FF2B5EF4-FFF2-40B4-BE49-F238E27FC236}">
                <a16:creationId xmlns:a16="http://schemas.microsoft.com/office/drawing/2014/main" id="{6063883A-73C7-2646-B842-F54DB0BC6490}"/>
              </a:ext>
              <a:ext uri="{C183D7F6-B498-43B3-948B-1728B52AA6E4}">
                <adec:decorative xmlns:adec="http://schemas.microsoft.com/office/drawing/2017/decorative" val="1"/>
              </a:ext>
            </a:extLst>
          </p:cNvPr>
          <p:cNvSpPr/>
          <p:nvPr/>
        </p:nvSpPr>
        <p:spPr>
          <a:xfrm>
            <a:off x="7920680" y="3521676"/>
            <a:ext cx="1729947" cy="93911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973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D86B0D-A32D-B842-9E2A-3D023BC2319B}"/>
              </a:ext>
            </a:extLst>
          </p:cNvPr>
          <p:cNvSpPr>
            <a:spLocks noGrp="1"/>
          </p:cNvSpPr>
          <p:nvPr>
            <p:ph type="title"/>
          </p:nvPr>
        </p:nvSpPr>
        <p:spPr/>
        <p:txBody>
          <a:bodyPr/>
          <a:lstStyle/>
          <a:p>
            <a:r>
              <a:rPr lang="en-US"/>
              <a:t>Define Heading Styles</a:t>
            </a:r>
          </a:p>
        </p:txBody>
      </p:sp>
      <p:sp>
        <p:nvSpPr>
          <p:cNvPr id="5" name="Content Placeholder 4">
            <a:extLst>
              <a:ext uri="{FF2B5EF4-FFF2-40B4-BE49-F238E27FC236}">
                <a16:creationId xmlns:a16="http://schemas.microsoft.com/office/drawing/2014/main" id="{3388355D-83ED-5F47-9E62-0B30FEA85D3C}"/>
              </a:ext>
            </a:extLst>
          </p:cNvPr>
          <p:cNvSpPr>
            <a:spLocks noGrp="1"/>
          </p:cNvSpPr>
          <p:nvPr>
            <p:ph sz="quarter" idx="13"/>
          </p:nvPr>
        </p:nvSpPr>
        <p:spPr>
          <a:xfrm>
            <a:off x="838199" y="1398516"/>
            <a:ext cx="4870143" cy="4456020"/>
          </a:xfrm>
        </p:spPr>
        <p:txBody>
          <a:bodyPr>
            <a:normAutofit fontScale="85000" lnSpcReduction="10000"/>
          </a:bodyPr>
          <a:lstStyle/>
          <a:p>
            <a:pPr>
              <a:lnSpc>
                <a:spcPct val="105000"/>
              </a:lnSpc>
              <a:spcBef>
                <a:spcPts val="1700"/>
              </a:spcBef>
              <a:spcAft>
                <a:spcPts val="0"/>
              </a:spcAft>
            </a:pPr>
            <a:r>
              <a:rPr lang="en-US" dirty="0"/>
              <a:t>Default headings are not sufficient</a:t>
            </a:r>
          </a:p>
          <a:p>
            <a:pPr lvl="1">
              <a:lnSpc>
                <a:spcPct val="85000"/>
              </a:lnSpc>
            </a:pPr>
            <a:r>
              <a:rPr lang="en-US" dirty="0"/>
              <a:t>Color contrast is low</a:t>
            </a:r>
          </a:p>
          <a:p>
            <a:pPr lvl="1">
              <a:lnSpc>
                <a:spcPct val="85000"/>
              </a:lnSpc>
            </a:pPr>
            <a:r>
              <a:rPr lang="en-US" dirty="0"/>
              <a:t>Visual hierarchy is poorly established</a:t>
            </a:r>
          </a:p>
          <a:p>
            <a:pPr>
              <a:lnSpc>
                <a:spcPct val="105000"/>
              </a:lnSpc>
              <a:spcBef>
                <a:spcPts val="1700"/>
              </a:spcBef>
            </a:pPr>
            <a:r>
              <a:rPr lang="en-US" dirty="0"/>
              <a:t>Establish visual hierarchy</a:t>
            </a:r>
          </a:p>
          <a:p>
            <a:pPr lvl="1">
              <a:lnSpc>
                <a:spcPct val="105000"/>
              </a:lnSpc>
            </a:pPr>
            <a:r>
              <a:rPr lang="en-US" dirty="0"/>
              <a:t>Heading 1 larger than heading 2, and so on</a:t>
            </a:r>
          </a:p>
          <a:p>
            <a:pPr>
              <a:lnSpc>
                <a:spcPct val="105000"/>
              </a:lnSpc>
              <a:spcBef>
                <a:spcPts val="1700"/>
              </a:spcBef>
            </a:pPr>
            <a:r>
              <a:rPr lang="en-US" dirty="0"/>
              <a:t>Visual “weight” must be greater than paragraph text</a:t>
            </a:r>
          </a:p>
          <a:p>
            <a:pPr>
              <a:lnSpc>
                <a:spcPct val="105000"/>
              </a:lnSpc>
              <a:spcBef>
                <a:spcPts val="1700"/>
              </a:spcBef>
            </a:pPr>
            <a:r>
              <a:rPr lang="en-US" dirty="0"/>
              <a:t>Headings must be closer to their respective paragraphs than to preceding content</a:t>
            </a:r>
          </a:p>
        </p:txBody>
      </p:sp>
      <p:pic>
        <p:nvPicPr>
          <p:cNvPr id="7" name="Picture 6" descr="Default Word heading style appearance.">
            <a:extLst>
              <a:ext uri="{FF2B5EF4-FFF2-40B4-BE49-F238E27FC236}">
                <a16:creationId xmlns:a16="http://schemas.microsoft.com/office/drawing/2014/main" id="{09E129E5-EA7B-3B49-861B-522F644309CC}"/>
              </a:ext>
            </a:extLst>
          </p:cNvPr>
          <p:cNvPicPr>
            <a:picLocks noChangeAspect="1"/>
          </p:cNvPicPr>
          <p:nvPr/>
        </p:nvPicPr>
        <p:blipFill>
          <a:blip r:embed="rId3"/>
          <a:stretch>
            <a:fillRect/>
          </a:stretch>
        </p:blipFill>
        <p:spPr>
          <a:xfrm>
            <a:off x="5852885" y="1398516"/>
            <a:ext cx="2924921" cy="3936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Modified heading style appearance drastically improves readability.">
            <a:extLst>
              <a:ext uri="{FF2B5EF4-FFF2-40B4-BE49-F238E27FC236}">
                <a16:creationId xmlns:a16="http://schemas.microsoft.com/office/drawing/2014/main" id="{847D08C7-6636-D447-A3F3-6E5695338BAE}"/>
              </a:ext>
            </a:extLst>
          </p:cNvPr>
          <p:cNvPicPr>
            <a:picLocks noChangeAspect="1"/>
          </p:cNvPicPr>
          <p:nvPr/>
        </p:nvPicPr>
        <p:blipFill>
          <a:blip r:embed="rId4"/>
          <a:stretch>
            <a:fillRect/>
          </a:stretch>
        </p:blipFill>
        <p:spPr>
          <a:xfrm>
            <a:off x="9036620" y="1398515"/>
            <a:ext cx="2718488" cy="3936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5458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ACB59-7294-8045-A32B-CA6489D16501}"/>
              </a:ext>
            </a:extLst>
          </p:cNvPr>
          <p:cNvSpPr>
            <a:spLocks noGrp="1"/>
          </p:cNvSpPr>
          <p:nvPr>
            <p:ph type="title"/>
          </p:nvPr>
        </p:nvSpPr>
        <p:spPr/>
        <p:txBody>
          <a:bodyPr>
            <a:normAutofit/>
          </a:bodyPr>
          <a:lstStyle/>
          <a:p>
            <a:pPr algn="ctr"/>
            <a:r>
              <a:rPr lang="en-US" sz="4800"/>
              <a:t>Step 2: Using Styles</a:t>
            </a:r>
          </a:p>
        </p:txBody>
      </p:sp>
    </p:spTree>
    <p:extLst>
      <p:ext uri="{BB962C8B-B14F-4D97-AF65-F5344CB8AC3E}">
        <p14:creationId xmlns:p14="http://schemas.microsoft.com/office/powerpoint/2010/main" val="1985864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D1FDA-BA8F-FB57-13D5-F37AC0D37F7C}"/>
              </a:ext>
            </a:extLst>
          </p:cNvPr>
          <p:cNvSpPr>
            <a:spLocks noGrp="1"/>
          </p:cNvSpPr>
          <p:nvPr>
            <p:ph type="title"/>
          </p:nvPr>
        </p:nvSpPr>
        <p:spPr/>
        <p:txBody>
          <a:bodyPr/>
          <a:lstStyle/>
          <a:p>
            <a:r>
              <a:rPr lang="en-US"/>
              <a:t>If It Looks Like A Duck…</a:t>
            </a:r>
          </a:p>
        </p:txBody>
      </p:sp>
      <p:sp>
        <p:nvSpPr>
          <p:cNvPr id="3" name="Content Placeholder 2">
            <a:extLst>
              <a:ext uri="{FF2B5EF4-FFF2-40B4-BE49-F238E27FC236}">
                <a16:creationId xmlns:a16="http://schemas.microsoft.com/office/drawing/2014/main" id="{714396DA-A54E-A3A2-648C-E01E57E74C58}"/>
              </a:ext>
            </a:extLst>
          </p:cNvPr>
          <p:cNvSpPr>
            <a:spLocks noGrp="1"/>
          </p:cNvSpPr>
          <p:nvPr>
            <p:ph sz="quarter" idx="13"/>
          </p:nvPr>
        </p:nvSpPr>
        <p:spPr/>
        <p:txBody>
          <a:bodyPr>
            <a:normAutofit lnSpcReduction="10000"/>
          </a:bodyPr>
          <a:lstStyle/>
          <a:p>
            <a:pPr>
              <a:spcBef>
                <a:spcPts val="1700"/>
              </a:spcBef>
              <a:spcAft>
                <a:spcPts val="0"/>
              </a:spcAft>
            </a:pPr>
            <a:r>
              <a:rPr lang="en-US"/>
              <a:t>Everything in a document will have some built-in style</a:t>
            </a:r>
          </a:p>
          <a:p>
            <a:pPr>
              <a:spcBef>
                <a:spcPts val="1700"/>
              </a:spcBef>
              <a:spcAft>
                <a:spcPts val="0"/>
              </a:spcAft>
            </a:pPr>
            <a:r>
              <a:rPr lang="en-US" b="1"/>
              <a:t>Normal</a:t>
            </a:r>
            <a:r>
              <a:rPr lang="en-US"/>
              <a:t> is the default style.</a:t>
            </a:r>
          </a:p>
          <a:p>
            <a:pPr lvl="1"/>
            <a:r>
              <a:rPr lang="en-US" sz="2700"/>
              <a:t>Everything with this role is a paragraph to assistive technologies</a:t>
            </a:r>
          </a:p>
          <a:p>
            <a:pPr>
              <a:spcBef>
                <a:spcPts val="1700"/>
              </a:spcBef>
              <a:spcAft>
                <a:spcPts val="0"/>
              </a:spcAft>
            </a:pPr>
            <a:r>
              <a:rPr lang="en-US"/>
              <a:t>Changing the appearance of something does not change the role</a:t>
            </a:r>
          </a:p>
          <a:p>
            <a:pPr>
              <a:spcBef>
                <a:spcPts val="1700"/>
              </a:spcBef>
              <a:spcAft>
                <a:spcPts val="0"/>
              </a:spcAft>
            </a:pPr>
            <a:r>
              <a:rPr lang="en-US"/>
              <a:t>Must apply a different built-in style to change the role</a:t>
            </a:r>
          </a:p>
          <a:p>
            <a:pPr>
              <a:spcBef>
                <a:spcPts val="1700"/>
              </a:spcBef>
              <a:spcAft>
                <a:spcPts val="0"/>
              </a:spcAft>
            </a:pPr>
            <a:r>
              <a:rPr lang="en-US"/>
              <a:t>Lists automatically have the list style applied</a:t>
            </a:r>
          </a:p>
          <a:p>
            <a:pPr>
              <a:spcBef>
                <a:spcPts val="1700"/>
              </a:spcBef>
              <a:spcAft>
                <a:spcPts val="0"/>
              </a:spcAft>
            </a:pPr>
            <a:r>
              <a:rPr lang="en-US"/>
              <a:t>Tables have table styles applied</a:t>
            </a:r>
          </a:p>
          <a:p>
            <a:pPr lvl="1"/>
            <a:r>
              <a:rPr lang="en-US" sz="2700"/>
              <a:t>Do not use the Draw Table feature – More on that later</a:t>
            </a:r>
          </a:p>
        </p:txBody>
      </p:sp>
    </p:spTree>
    <p:extLst>
      <p:ext uri="{BB962C8B-B14F-4D97-AF65-F5344CB8AC3E}">
        <p14:creationId xmlns:p14="http://schemas.microsoft.com/office/powerpoint/2010/main" val="1721671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D86B0D-A32D-B842-9E2A-3D023BC2319B}"/>
              </a:ext>
            </a:extLst>
          </p:cNvPr>
          <p:cNvSpPr>
            <a:spLocks noGrp="1"/>
          </p:cNvSpPr>
          <p:nvPr>
            <p:ph type="title"/>
          </p:nvPr>
        </p:nvSpPr>
        <p:spPr/>
        <p:txBody>
          <a:bodyPr/>
          <a:lstStyle/>
          <a:p>
            <a:r>
              <a:rPr lang="en-US" dirty="0"/>
              <a:t>Using Styles for Headings</a:t>
            </a:r>
          </a:p>
        </p:txBody>
      </p:sp>
      <p:sp>
        <p:nvSpPr>
          <p:cNvPr id="5" name="Content Placeholder 4">
            <a:extLst>
              <a:ext uri="{FF2B5EF4-FFF2-40B4-BE49-F238E27FC236}">
                <a16:creationId xmlns:a16="http://schemas.microsoft.com/office/drawing/2014/main" id="{3388355D-83ED-5F47-9E62-0B30FEA85D3C}"/>
              </a:ext>
            </a:extLst>
          </p:cNvPr>
          <p:cNvSpPr>
            <a:spLocks noGrp="1"/>
          </p:cNvSpPr>
          <p:nvPr>
            <p:ph sz="quarter" idx="13"/>
          </p:nvPr>
        </p:nvSpPr>
        <p:spPr>
          <a:xfrm>
            <a:off x="838200" y="1540548"/>
            <a:ext cx="7568954" cy="4313988"/>
          </a:xfrm>
        </p:spPr>
        <p:txBody>
          <a:bodyPr>
            <a:normAutofit/>
          </a:bodyPr>
          <a:lstStyle/>
          <a:p>
            <a:pPr>
              <a:lnSpc>
                <a:spcPct val="95000"/>
              </a:lnSpc>
              <a:spcBef>
                <a:spcPts val="1700"/>
              </a:spcBef>
              <a:spcAft>
                <a:spcPts val="0"/>
              </a:spcAft>
            </a:pPr>
            <a:r>
              <a:rPr lang="en-US" dirty="0"/>
              <a:t>Just because it looks like a heading does not mean it </a:t>
            </a:r>
            <a:r>
              <a:rPr lang="en-US" i="1" dirty="0"/>
              <a:t>is</a:t>
            </a:r>
            <a:r>
              <a:rPr lang="en-US" dirty="0"/>
              <a:t> a heading!</a:t>
            </a:r>
          </a:p>
          <a:p>
            <a:pPr lvl="1"/>
            <a:r>
              <a:rPr lang="en-US" dirty="0"/>
              <a:t>Large fonts in a bold or underlined typeface is not perceivable by readers who are blind</a:t>
            </a:r>
          </a:p>
          <a:p>
            <a:pPr>
              <a:spcBef>
                <a:spcPts val="1700"/>
              </a:spcBef>
              <a:spcAft>
                <a:spcPts val="0"/>
              </a:spcAft>
            </a:pPr>
            <a:r>
              <a:rPr lang="en-US" dirty="0"/>
              <a:t>Use headings in the correct order (do not skip levels!)</a:t>
            </a:r>
          </a:p>
          <a:p>
            <a:pPr lvl="1"/>
            <a:r>
              <a:rPr lang="en-US" dirty="0"/>
              <a:t>Heading 1 for the document title (Do not use the Title style)</a:t>
            </a:r>
          </a:p>
          <a:p>
            <a:pPr lvl="1"/>
            <a:r>
              <a:rPr lang="en-US" dirty="0"/>
              <a:t>Heading 2 for each new section</a:t>
            </a:r>
          </a:p>
          <a:p>
            <a:pPr lvl="1"/>
            <a:r>
              <a:rPr lang="en-US" dirty="0"/>
              <a:t>Heading 3 and so on within each Heading 2</a:t>
            </a:r>
          </a:p>
        </p:txBody>
      </p:sp>
      <p:pic>
        <p:nvPicPr>
          <p:cNvPr id="2" name="Picture 1" descr="Microsoft Word Styles Menu">
            <a:extLst>
              <a:ext uri="{FF2B5EF4-FFF2-40B4-BE49-F238E27FC236}">
                <a16:creationId xmlns:a16="http://schemas.microsoft.com/office/drawing/2014/main" id="{79DF81D3-A5C2-BC44-990D-31E38F26285A}"/>
              </a:ext>
            </a:extLst>
          </p:cNvPr>
          <p:cNvPicPr>
            <a:picLocks noChangeAspect="1"/>
          </p:cNvPicPr>
          <p:nvPr/>
        </p:nvPicPr>
        <p:blipFill>
          <a:blip r:embed="rId3"/>
          <a:stretch>
            <a:fillRect/>
          </a:stretch>
        </p:blipFill>
        <p:spPr>
          <a:xfrm>
            <a:off x="8234883" y="1027906"/>
            <a:ext cx="3291188" cy="4313988"/>
          </a:xfrm>
          <a:prstGeom prst="rect">
            <a:avLst/>
          </a:prstGeom>
        </p:spPr>
      </p:pic>
    </p:spTree>
    <p:extLst>
      <p:ext uri="{BB962C8B-B14F-4D97-AF65-F5344CB8AC3E}">
        <p14:creationId xmlns:p14="http://schemas.microsoft.com/office/powerpoint/2010/main" val="2221750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D0499-98C6-A6AA-26FA-2496A9997D88}"/>
              </a:ext>
            </a:extLst>
          </p:cNvPr>
          <p:cNvSpPr>
            <a:spLocks noGrp="1"/>
          </p:cNvSpPr>
          <p:nvPr>
            <p:ph type="title"/>
          </p:nvPr>
        </p:nvSpPr>
        <p:spPr/>
        <p:txBody>
          <a:bodyPr/>
          <a:lstStyle/>
          <a:p>
            <a:r>
              <a:rPr lang="en-US"/>
              <a:t>Lists</a:t>
            </a:r>
          </a:p>
        </p:txBody>
      </p:sp>
      <p:sp>
        <p:nvSpPr>
          <p:cNvPr id="3" name="Content Placeholder 2">
            <a:extLst>
              <a:ext uri="{FF2B5EF4-FFF2-40B4-BE49-F238E27FC236}">
                <a16:creationId xmlns:a16="http://schemas.microsoft.com/office/drawing/2014/main" id="{DD40BE9B-3A48-7487-652F-C86BA1AE4CD8}"/>
              </a:ext>
            </a:extLst>
          </p:cNvPr>
          <p:cNvSpPr>
            <a:spLocks noGrp="1"/>
          </p:cNvSpPr>
          <p:nvPr>
            <p:ph sz="quarter" idx="13"/>
          </p:nvPr>
        </p:nvSpPr>
        <p:spPr/>
        <p:txBody>
          <a:bodyPr>
            <a:normAutofit/>
          </a:bodyPr>
          <a:lstStyle/>
          <a:p>
            <a:r>
              <a:rPr lang="en-US"/>
              <a:t>Word likes to convert anything with a bullet or a number to a list</a:t>
            </a:r>
          </a:p>
          <a:p>
            <a:r>
              <a:rPr lang="en-US"/>
              <a:t>If you use one of the list styles, a list automatically has the correct semantic role applied</a:t>
            </a:r>
          </a:p>
          <a:p>
            <a:r>
              <a:rPr lang="en-US"/>
              <a:t>Indent as needed to nest list levels</a:t>
            </a:r>
          </a:p>
        </p:txBody>
      </p:sp>
      <p:pic>
        <p:nvPicPr>
          <p:cNvPr id="4" name="Picture 3" descr="List style and indent buttons from the Home tab of the Microsoft Word Ribbon.">
            <a:extLst>
              <a:ext uri="{FF2B5EF4-FFF2-40B4-BE49-F238E27FC236}">
                <a16:creationId xmlns:a16="http://schemas.microsoft.com/office/drawing/2014/main" id="{5E640ED5-71C8-2466-F4ED-2A9DB8413CD4}"/>
              </a:ext>
            </a:extLst>
          </p:cNvPr>
          <p:cNvPicPr>
            <a:picLocks noChangeAspect="1"/>
          </p:cNvPicPr>
          <p:nvPr/>
        </p:nvPicPr>
        <p:blipFill>
          <a:blip r:embed="rId3"/>
          <a:stretch>
            <a:fillRect/>
          </a:stretch>
        </p:blipFill>
        <p:spPr>
          <a:xfrm>
            <a:off x="4068268" y="4191552"/>
            <a:ext cx="4055460" cy="849311"/>
          </a:xfrm>
          <a:prstGeom prst="rect">
            <a:avLst/>
          </a:prstGeom>
          <a:ln>
            <a:solidFill>
              <a:schemeClr val="tx1"/>
            </a:solidFill>
          </a:ln>
        </p:spPr>
      </p:pic>
    </p:spTree>
    <p:extLst>
      <p:ext uri="{BB962C8B-B14F-4D97-AF65-F5344CB8AC3E}">
        <p14:creationId xmlns:p14="http://schemas.microsoft.com/office/powerpoint/2010/main" val="2899784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DC9D-073A-6B5D-2070-BD0F0A7DA7AF}"/>
              </a:ext>
            </a:extLst>
          </p:cNvPr>
          <p:cNvSpPr>
            <a:spLocks noGrp="1"/>
          </p:cNvSpPr>
          <p:nvPr>
            <p:ph type="title"/>
          </p:nvPr>
        </p:nvSpPr>
        <p:spPr/>
        <p:txBody>
          <a:bodyPr/>
          <a:lstStyle/>
          <a:p>
            <a:r>
              <a:rPr lang="en-US"/>
              <a:t>Tables</a:t>
            </a:r>
          </a:p>
        </p:txBody>
      </p:sp>
      <p:sp>
        <p:nvSpPr>
          <p:cNvPr id="3" name="Content Placeholder 2">
            <a:extLst>
              <a:ext uri="{FF2B5EF4-FFF2-40B4-BE49-F238E27FC236}">
                <a16:creationId xmlns:a16="http://schemas.microsoft.com/office/drawing/2014/main" id="{A90DBC3D-1CE8-277E-216B-8D13494676DF}"/>
              </a:ext>
            </a:extLst>
          </p:cNvPr>
          <p:cNvSpPr>
            <a:spLocks noGrp="1"/>
          </p:cNvSpPr>
          <p:nvPr>
            <p:ph sz="quarter" idx="13"/>
          </p:nvPr>
        </p:nvSpPr>
        <p:spPr/>
        <p:txBody>
          <a:bodyPr>
            <a:normAutofit/>
          </a:bodyPr>
          <a:lstStyle/>
          <a:p>
            <a:r>
              <a:rPr lang="en-US"/>
              <a:t>Do not use tables for layout</a:t>
            </a:r>
          </a:p>
          <a:p>
            <a:pPr lvl="1"/>
            <a:r>
              <a:rPr lang="en-US"/>
              <a:t>Tables are for tabular data</a:t>
            </a:r>
          </a:p>
          <a:p>
            <a:pPr lvl="1"/>
            <a:r>
              <a:rPr lang="en-US"/>
              <a:t>Use the columns features of Word to create two or more columns</a:t>
            </a:r>
          </a:p>
          <a:p>
            <a:pPr>
              <a:spcBef>
                <a:spcPts val="1700"/>
              </a:spcBef>
              <a:spcAft>
                <a:spcPts val="0"/>
              </a:spcAft>
            </a:pPr>
            <a:r>
              <a:rPr lang="en-US"/>
              <a:t>Do not nest tables</a:t>
            </a:r>
          </a:p>
          <a:p>
            <a:pPr>
              <a:spcBef>
                <a:spcPts val="1700"/>
              </a:spcBef>
              <a:spcAft>
                <a:spcPts val="0"/>
              </a:spcAft>
            </a:pPr>
            <a:r>
              <a:rPr lang="en-US"/>
              <a:t>Do not merge or split table cells</a:t>
            </a:r>
          </a:p>
          <a:p>
            <a:pPr>
              <a:spcBef>
                <a:spcPts val="1700"/>
              </a:spcBef>
              <a:spcAft>
                <a:spcPts val="0"/>
              </a:spcAft>
            </a:pPr>
            <a:r>
              <a:rPr lang="en-US"/>
              <a:t>Insert tables – Do not use the Draw Table feature</a:t>
            </a:r>
          </a:p>
          <a:p>
            <a:pPr lvl="1"/>
            <a:r>
              <a:rPr lang="en-US"/>
              <a:t>Drawn table will not be accessible via a screen reader</a:t>
            </a:r>
          </a:p>
          <a:p>
            <a:pPr>
              <a:spcBef>
                <a:spcPts val="1700"/>
              </a:spcBef>
              <a:spcAft>
                <a:spcPts val="0"/>
              </a:spcAft>
            </a:pPr>
            <a:r>
              <a:rPr lang="en-US"/>
              <a:t>Table appearance does not change table role</a:t>
            </a:r>
          </a:p>
        </p:txBody>
      </p:sp>
    </p:spTree>
    <p:extLst>
      <p:ext uri="{BB962C8B-B14F-4D97-AF65-F5344CB8AC3E}">
        <p14:creationId xmlns:p14="http://schemas.microsoft.com/office/powerpoint/2010/main" val="861968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EB7A9-860D-855D-41BF-9B64B9189321}"/>
              </a:ext>
            </a:extLst>
          </p:cNvPr>
          <p:cNvSpPr>
            <a:spLocks noGrp="1"/>
          </p:cNvSpPr>
          <p:nvPr>
            <p:ph type="title"/>
          </p:nvPr>
        </p:nvSpPr>
        <p:spPr/>
        <p:txBody>
          <a:bodyPr/>
          <a:lstStyle/>
          <a:p>
            <a:r>
              <a:rPr lang="en-US"/>
              <a:t>Tables (continued)</a:t>
            </a:r>
          </a:p>
        </p:txBody>
      </p:sp>
      <p:sp>
        <p:nvSpPr>
          <p:cNvPr id="3" name="Content Placeholder 2">
            <a:extLst>
              <a:ext uri="{FF2B5EF4-FFF2-40B4-BE49-F238E27FC236}">
                <a16:creationId xmlns:a16="http://schemas.microsoft.com/office/drawing/2014/main" id="{4B010041-D50F-5B19-B9CE-EE81E2AF6C44}"/>
              </a:ext>
            </a:extLst>
          </p:cNvPr>
          <p:cNvSpPr>
            <a:spLocks noGrp="1"/>
          </p:cNvSpPr>
          <p:nvPr>
            <p:ph sz="quarter" idx="13"/>
          </p:nvPr>
        </p:nvSpPr>
        <p:spPr>
          <a:xfrm>
            <a:off x="838199" y="1447060"/>
            <a:ext cx="10515599" cy="4407475"/>
          </a:xfrm>
        </p:spPr>
        <p:txBody>
          <a:bodyPr>
            <a:normAutofit/>
          </a:bodyPr>
          <a:lstStyle/>
          <a:p>
            <a:r>
              <a:rPr lang="en-US" dirty="0"/>
              <a:t>All tables must have a header row and column specified</a:t>
            </a:r>
          </a:p>
          <a:p>
            <a:pPr lvl="1">
              <a:spcBef>
                <a:spcPts val="600"/>
              </a:spcBef>
            </a:pPr>
            <a:r>
              <a:rPr lang="en-US" dirty="0"/>
              <a:t>Specify table headings by checking Header Row and First Column in the Table Design tab</a:t>
            </a:r>
          </a:p>
          <a:p>
            <a:pPr>
              <a:spcBef>
                <a:spcPts val="1700"/>
              </a:spcBef>
              <a:spcAft>
                <a:spcPts val="0"/>
              </a:spcAft>
            </a:pPr>
            <a:r>
              <a:rPr lang="en-US" dirty="0"/>
              <a:t>Insert a Table caption by selecting the table, right clicking and click </a:t>
            </a:r>
            <a:r>
              <a:rPr lang="en-US" b="1" dirty="0"/>
              <a:t>Insert Caption…</a:t>
            </a:r>
          </a:p>
          <a:p>
            <a:pPr lvl="1">
              <a:spcBef>
                <a:spcPts val="600"/>
              </a:spcBef>
            </a:pPr>
            <a:r>
              <a:rPr lang="en-US" dirty="0"/>
              <a:t>Table captions describe the purpose of a table</a:t>
            </a:r>
          </a:p>
          <a:p>
            <a:pPr lvl="1">
              <a:spcBef>
                <a:spcPts val="600"/>
              </a:spcBef>
            </a:pPr>
            <a:r>
              <a:rPr lang="en-US" dirty="0"/>
              <a:t>Allows users who are blind to quickly find a table they may be looking for</a:t>
            </a:r>
          </a:p>
        </p:txBody>
      </p:sp>
      <p:pic>
        <p:nvPicPr>
          <p:cNvPr id="4" name="Picture 3" descr="Table appearance options in the Table Design tab of the Ribbon">
            <a:extLst>
              <a:ext uri="{FF2B5EF4-FFF2-40B4-BE49-F238E27FC236}">
                <a16:creationId xmlns:a16="http://schemas.microsoft.com/office/drawing/2014/main" id="{E1756CF8-4420-616F-5C0E-357E364E954A}"/>
              </a:ext>
            </a:extLst>
          </p:cNvPr>
          <p:cNvPicPr>
            <a:picLocks noChangeAspect="1"/>
          </p:cNvPicPr>
          <p:nvPr/>
        </p:nvPicPr>
        <p:blipFill>
          <a:blip r:embed="rId3"/>
          <a:stretch>
            <a:fillRect/>
          </a:stretch>
        </p:blipFill>
        <p:spPr>
          <a:xfrm>
            <a:off x="1028700" y="4743765"/>
            <a:ext cx="10058400" cy="932007"/>
          </a:xfrm>
          <a:prstGeom prst="rect">
            <a:avLst/>
          </a:prstGeom>
          <a:ln>
            <a:solidFill>
              <a:schemeClr val="tx1"/>
            </a:solidFill>
          </a:ln>
        </p:spPr>
      </p:pic>
    </p:spTree>
    <p:extLst>
      <p:ext uri="{BB962C8B-B14F-4D97-AF65-F5344CB8AC3E}">
        <p14:creationId xmlns:p14="http://schemas.microsoft.com/office/powerpoint/2010/main" val="3145013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ACB59-7294-8045-A32B-CA6489D16501}"/>
              </a:ext>
            </a:extLst>
          </p:cNvPr>
          <p:cNvSpPr>
            <a:spLocks noGrp="1"/>
          </p:cNvSpPr>
          <p:nvPr>
            <p:ph type="title"/>
          </p:nvPr>
        </p:nvSpPr>
        <p:spPr/>
        <p:txBody>
          <a:bodyPr>
            <a:normAutofit/>
          </a:bodyPr>
          <a:lstStyle/>
          <a:p>
            <a:pPr algn="ctr"/>
            <a:r>
              <a:rPr lang="en-US"/>
              <a:t>Step 3: Alternate Text for Images</a:t>
            </a:r>
          </a:p>
        </p:txBody>
      </p:sp>
    </p:spTree>
    <p:extLst>
      <p:ext uri="{BB962C8B-B14F-4D97-AF65-F5344CB8AC3E}">
        <p14:creationId xmlns:p14="http://schemas.microsoft.com/office/powerpoint/2010/main" val="3022914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DB12-3EEC-D447-B74E-AA41B08F87ED}"/>
              </a:ext>
            </a:extLst>
          </p:cNvPr>
          <p:cNvSpPr>
            <a:spLocks noGrp="1"/>
          </p:cNvSpPr>
          <p:nvPr>
            <p:ph type="title"/>
          </p:nvPr>
        </p:nvSpPr>
        <p:spPr/>
        <p:txBody>
          <a:bodyPr>
            <a:normAutofit/>
          </a:bodyPr>
          <a:lstStyle/>
          <a:p>
            <a:r>
              <a:rPr lang="en-US"/>
              <a:t>Step 3:  Alternative Descriptions for Images</a:t>
            </a:r>
          </a:p>
        </p:txBody>
      </p:sp>
      <p:sp>
        <p:nvSpPr>
          <p:cNvPr id="3" name="Content Placeholder 2">
            <a:extLst>
              <a:ext uri="{FF2B5EF4-FFF2-40B4-BE49-F238E27FC236}">
                <a16:creationId xmlns:a16="http://schemas.microsoft.com/office/drawing/2014/main" id="{22A1933C-51B3-2B45-926E-7273F7365CFC}"/>
              </a:ext>
            </a:extLst>
          </p:cNvPr>
          <p:cNvSpPr>
            <a:spLocks noGrp="1"/>
          </p:cNvSpPr>
          <p:nvPr>
            <p:ph sz="quarter" idx="13"/>
          </p:nvPr>
        </p:nvSpPr>
        <p:spPr>
          <a:xfrm>
            <a:off x="838200" y="1425445"/>
            <a:ext cx="6832108" cy="4163847"/>
          </a:xfrm>
        </p:spPr>
        <p:txBody>
          <a:bodyPr>
            <a:normAutofit fontScale="92500" lnSpcReduction="20000"/>
          </a:bodyPr>
          <a:lstStyle/>
          <a:p>
            <a:pPr>
              <a:lnSpc>
                <a:spcPct val="105000"/>
              </a:lnSpc>
            </a:pPr>
            <a:r>
              <a:rPr lang="en-US" dirty="0"/>
              <a:t>Users who are blind cannot perceive image content or purpose</a:t>
            </a:r>
          </a:p>
          <a:p>
            <a:pPr>
              <a:lnSpc>
                <a:spcPct val="105000"/>
              </a:lnSpc>
            </a:pPr>
            <a:r>
              <a:rPr lang="en-US" dirty="0"/>
              <a:t>Supply concise, descriptive alt text for each image</a:t>
            </a:r>
          </a:p>
          <a:p>
            <a:pPr lvl="1">
              <a:lnSpc>
                <a:spcPct val="105000"/>
              </a:lnSpc>
            </a:pPr>
            <a:r>
              <a:rPr lang="en-US" dirty="0"/>
              <a:t>Right-click on the image and select “Edit Alt Text…”</a:t>
            </a:r>
          </a:p>
          <a:p>
            <a:pPr lvl="1">
              <a:lnSpc>
                <a:spcPct val="105000"/>
              </a:lnSpc>
            </a:pPr>
            <a:r>
              <a:rPr lang="en-US" dirty="0"/>
              <a:t>Select the image, choose ”Format Object” from the Format menu, and select the ”Alt Text” tab</a:t>
            </a:r>
          </a:p>
          <a:p>
            <a:pPr>
              <a:lnSpc>
                <a:spcPct val="105000"/>
              </a:lnSpc>
            </a:pPr>
            <a:r>
              <a:rPr lang="en-US" dirty="0"/>
              <a:t>Consider how you would describe the image when talking on the telephone</a:t>
            </a:r>
          </a:p>
          <a:p>
            <a:pPr>
              <a:lnSpc>
                <a:spcPct val="105000"/>
              </a:lnSpc>
            </a:pPr>
            <a:r>
              <a:rPr lang="en-US" dirty="0"/>
              <a:t>If the image is decorative, check the “Mark as Decorative” checkbox on the Alt Text tab</a:t>
            </a:r>
          </a:p>
        </p:txBody>
      </p:sp>
      <p:pic>
        <p:nvPicPr>
          <p:cNvPr id="4" name="Picture 3" descr="Microsoft Word Alt Text Pane. There is a text box for entering a description, followed by a checkbox to mark an image as decorative.">
            <a:extLst>
              <a:ext uri="{FF2B5EF4-FFF2-40B4-BE49-F238E27FC236}">
                <a16:creationId xmlns:a16="http://schemas.microsoft.com/office/drawing/2014/main" id="{6388E3EF-41AA-7C4D-8F5B-4B736FFF938C}"/>
              </a:ext>
            </a:extLst>
          </p:cNvPr>
          <p:cNvPicPr>
            <a:picLocks noChangeAspect="1"/>
          </p:cNvPicPr>
          <p:nvPr/>
        </p:nvPicPr>
        <p:blipFill>
          <a:blip r:embed="rId3"/>
          <a:stretch>
            <a:fillRect/>
          </a:stretch>
        </p:blipFill>
        <p:spPr>
          <a:xfrm>
            <a:off x="7751507" y="1425445"/>
            <a:ext cx="3835400" cy="4216400"/>
          </a:xfrm>
          <a:prstGeom prst="rect">
            <a:avLst/>
          </a:prstGeom>
        </p:spPr>
      </p:pic>
    </p:spTree>
    <p:extLst>
      <p:ext uri="{BB962C8B-B14F-4D97-AF65-F5344CB8AC3E}">
        <p14:creationId xmlns:p14="http://schemas.microsoft.com/office/powerpoint/2010/main" val="3132080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68E1-9355-CB41-83D9-9B392F507B10}"/>
              </a:ext>
            </a:extLst>
          </p:cNvPr>
          <p:cNvSpPr>
            <a:spLocks noGrp="1"/>
          </p:cNvSpPr>
          <p:nvPr>
            <p:ph type="title"/>
          </p:nvPr>
        </p:nvSpPr>
        <p:spPr/>
        <p:txBody>
          <a:bodyPr/>
          <a:lstStyle/>
          <a:p>
            <a:r>
              <a:rPr lang="en-US"/>
              <a:t>Semantic Structure</a:t>
            </a:r>
          </a:p>
        </p:txBody>
      </p:sp>
      <p:sp>
        <p:nvSpPr>
          <p:cNvPr id="3" name="Content Placeholder 2">
            <a:extLst>
              <a:ext uri="{FF2B5EF4-FFF2-40B4-BE49-F238E27FC236}">
                <a16:creationId xmlns:a16="http://schemas.microsoft.com/office/drawing/2014/main" id="{D6437FF5-830D-B049-A089-6E94D21810F2}"/>
              </a:ext>
            </a:extLst>
          </p:cNvPr>
          <p:cNvSpPr>
            <a:spLocks noGrp="1"/>
          </p:cNvSpPr>
          <p:nvPr>
            <p:ph sz="quarter" idx="13"/>
          </p:nvPr>
        </p:nvSpPr>
        <p:spPr/>
        <p:txBody>
          <a:bodyPr>
            <a:normAutofit/>
          </a:bodyPr>
          <a:lstStyle/>
          <a:p>
            <a:r>
              <a:rPr lang="en-US"/>
              <a:t>Provides meaning for those who cannot see the visual layout of a document.</a:t>
            </a:r>
          </a:p>
          <a:p>
            <a:r>
              <a:rPr lang="en-US"/>
              <a:t>Indicates the relationship between bits of content</a:t>
            </a:r>
          </a:p>
          <a:p>
            <a:r>
              <a:rPr lang="en-US"/>
              <a:t>Conveys hierarchy and information flow</a:t>
            </a:r>
          </a:p>
        </p:txBody>
      </p:sp>
    </p:spTree>
    <p:extLst>
      <p:ext uri="{BB962C8B-B14F-4D97-AF65-F5344CB8AC3E}">
        <p14:creationId xmlns:p14="http://schemas.microsoft.com/office/powerpoint/2010/main" val="197936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ACB59-7294-8045-A32B-CA6489D16501}"/>
              </a:ext>
            </a:extLst>
          </p:cNvPr>
          <p:cNvSpPr>
            <a:spLocks noGrp="1"/>
          </p:cNvSpPr>
          <p:nvPr>
            <p:ph type="title"/>
          </p:nvPr>
        </p:nvSpPr>
        <p:spPr/>
        <p:txBody>
          <a:bodyPr>
            <a:normAutofit/>
          </a:bodyPr>
          <a:lstStyle/>
          <a:p>
            <a:pPr algn="ctr"/>
            <a:r>
              <a:rPr lang="en-US" sz="4800"/>
              <a:t>Step 4: Document Title</a:t>
            </a:r>
          </a:p>
        </p:txBody>
      </p:sp>
    </p:spTree>
    <p:extLst>
      <p:ext uri="{BB962C8B-B14F-4D97-AF65-F5344CB8AC3E}">
        <p14:creationId xmlns:p14="http://schemas.microsoft.com/office/powerpoint/2010/main" val="2828142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BC365-BB78-5743-B8D0-580C8DC20CB9}"/>
              </a:ext>
            </a:extLst>
          </p:cNvPr>
          <p:cNvSpPr>
            <a:spLocks noGrp="1"/>
          </p:cNvSpPr>
          <p:nvPr>
            <p:ph type="title"/>
          </p:nvPr>
        </p:nvSpPr>
        <p:spPr/>
        <p:txBody>
          <a:bodyPr/>
          <a:lstStyle/>
          <a:p>
            <a:r>
              <a:rPr lang="en-US"/>
              <a:t>Setting Document Title</a:t>
            </a:r>
          </a:p>
        </p:txBody>
      </p:sp>
      <p:sp>
        <p:nvSpPr>
          <p:cNvPr id="3" name="Content Placeholder 2">
            <a:extLst>
              <a:ext uri="{FF2B5EF4-FFF2-40B4-BE49-F238E27FC236}">
                <a16:creationId xmlns:a16="http://schemas.microsoft.com/office/drawing/2014/main" id="{C4FAA8E9-D2E9-DC46-B350-DDB543694151}"/>
              </a:ext>
            </a:extLst>
          </p:cNvPr>
          <p:cNvSpPr>
            <a:spLocks noGrp="1"/>
          </p:cNvSpPr>
          <p:nvPr>
            <p:ph sz="quarter" idx="13"/>
          </p:nvPr>
        </p:nvSpPr>
        <p:spPr>
          <a:xfrm>
            <a:off x="838200" y="1463198"/>
            <a:ext cx="6397101" cy="4391338"/>
          </a:xfrm>
        </p:spPr>
        <p:txBody>
          <a:bodyPr>
            <a:normAutofit/>
          </a:bodyPr>
          <a:lstStyle/>
          <a:p>
            <a:r>
              <a:rPr lang="en-US" sz="2400" dirty="0"/>
              <a:t>Set document title in the Summary tab of the Document Properties window</a:t>
            </a:r>
          </a:p>
          <a:p>
            <a:pPr lvl="1">
              <a:lnSpc>
                <a:spcPct val="90000"/>
              </a:lnSpc>
              <a:spcBef>
                <a:spcPts val="600"/>
              </a:spcBef>
            </a:pPr>
            <a:r>
              <a:rPr lang="en-US" sz="2400" dirty="0"/>
              <a:t>Choose File &gt; Info (Windows)</a:t>
            </a:r>
          </a:p>
          <a:p>
            <a:pPr>
              <a:lnSpc>
                <a:spcPct val="90000"/>
              </a:lnSpc>
              <a:spcBef>
                <a:spcPts val="1700"/>
              </a:spcBef>
              <a:spcAft>
                <a:spcPts val="0"/>
              </a:spcAft>
            </a:pPr>
            <a:r>
              <a:rPr lang="en-US" sz="2400" dirty="0"/>
              <a:t>The Title text should closely match the title in the document</a:t>
            </a:r>
          </a:p>
          <a:p>
            <a:pPr>
              <a:lnSpc>
                <a:spcPct val="90000"/>
              </a:lnSpc>
              <a:spcBef>
                <a:spcPts val="1700"/>
              </a:spcBef>
              <a:spcAft>
                <a:spcPts val="0"/>
              </a:spcAft>
            </a:pPr>
            <a:r>
              <a:rPr lang="en-US" sz="2400" dirty="0"/>
              <a:t>The document filename should also be similar</a:t>
            </a:r>
          </a:p>
        </p:txBody>
      </p:sp>
      <p:pic>
        <p:nvPicPr>
          <p:cNvPr id="5" name="Picture 4" descr="File Properties group of the Windows version of Word. Note that the Title field does not appear editable until selected.">
            <a:extLst>
              <a:ext uri="{FF2B5EF4-FFF2-40B4-BE49-F238E27FC236}">
                <a16:creationId xmlns:a16="http://schemas.microsoft.com/office/drawing/2014/main" id="{FCE1A2E3-8ABB-9AF6-F067-E2204BC9C9D3}"/>
              </a:ext>
            </a:extLst>
          </p:cNvPr>
          <p:cNvPicPr>
            <a:picLocks noChangeAspect="1"/>
          </p:cNvPicPr>
          <p:nvPr/>
        </p:nvPicPr>
        <p:blipFill>
          <a:blip r:embed="rId3"/>
          <a:srcRect/>
          <a:stretch/>
        </p:blipFill>
        <p:spPr>
          <a:xfrm>
            <a:off x="7458832" y="613675"/>
            <a:ext cx="4214191" cy="2485292"/>
          </a:xfrm>
          <a:prstGeom prst="rect">
            <a:avLst/>
          </a:prstGeom>
          <a:ln>
            <a:solidFill>
              <a:schemeClr val="tx1"/>
            </a:solidFill>
          </a:ln>
        </p:spPr>
      </p:pic>
      <p:sp>
        <p:nvSpPr>
          <p:cNvPr id="6" name="TextBox 5">
            <a:extLst>
              <a:ext uri="{FF2B5EF4-FFF2-40B4-BE49-F238E27FC236}">
                <a16:creationId xmlns:a16="http://schemas.microsoft.com/office/drawing/2014/main" id="{20B3C4AA-95AF-2898-A1FD-581045ADA3F4}"/>
              </a:ext>
              <a:ext uri="{C183D7F6-B498-43B3-948B-1728B52AA6E4}">
                <adec:decorative xmlns:adec="http://schemas.microsoft.com/office/drawing/2017/decorative" val="1"/>
              </a:ext>
            </a:extLst>
          </p:cNvPr>
          <p:cNvSpPr txBox="1"/>
          <p:nvPr/>
        </p:nvSpPr>
        <p:spPr>
          <a:xfrm>
            <a:off x="8659022" y="3228160"/>
            <a:ext cx="1813810" cy="369332"/>
          </a:xfrm>
          <a:prstGeom prst="rect">
            <a:avLst/>
          </a:prstGeom>
          <a:noFill/>
        </p:spPr>
        <p:txBody>
          <a:bodyPr wrap="square" rtlCol="0">
            <a:spAutoFit/>
          </a:bodyPr>
          <a:lstStyle/>
          <a:p>
            <a:pPr algn="ctr"/>
            <a:r>
              <a:rPr lang="en-US" dirty="0"/>
              <a:t>Windows Version</a:t>
            </a:r>
          </a:p>
        </p:txBody>
      </p:sp>
      <p:pic>
        <p:nvPicPr>
          <p:cNvPr id="4" name="Picture 3" descr="Document Properties Window with the Summary tab selected. The first entry field is the one for Title.">
            <a:extLst>
              <a:ext uri="{FF2B5EF4-FFF2-40B4-BE49-F238E27FC236}">
                <a16:creationId xmlns:a16="http://schemas.microsoft.com/office/drawing/2014/main" id="{96115CB8-20F7-3647-9016-49038E8A13ED}"/>
              </a:ext>
            </a:extLst>
          </p:cNvPr>
          <p:cNvPicPr>
            <a:picLocks noChangeAspect="1"/>
          </p:cNvPicPr>
          <p:nvPr/>
        </p:nvPicPr>
        <p:blipFill rotWithShape="1">
          <a:blip r:embed="rId4"/>
          <a:srcRect b="61130"/>
          <a:stretch/>
        </p:blipFill>
        <p:spPr>
          <a:xfrm>
            <a:off x="7458831" y="3702160"/>
            <a:ext cx="4214192" cy="1692643"/>
          </a:xfrm>
          <a:prstGeom prst="rect">
            <a:avLst/>
          </a:prstGeom>
          <a:ln>
            <a:solidFill>
              <a:schemeClr val="tx1"/>
            </a:solidFill>
          </a:ln>
        </p:spPr>
      </p:pic>
      <p:sp>
        <p:nvSpPr>
          <p:cNvPr id="7" name="TextBox 6">
            <a:extLst>
              <a:ext uri="{FF2B5EF4-FFF2-40B4-BE49-F238E27FC236}">
                <a16:creationId xmlns:a16="http://schemas.microsoft.com/office/drawing/2014/main" id="{D68FFACA-A167-B080-5C38-CB894EE569CF}"/>
              </a:ext>
              <a:ext uri="{C183D7F6-B498-43B3-948B-1728B52AA6E4}">
                <adec:decorative xmlns:adec="http://schemas.microsoft.com/office/drawing/2017/decorative" val="1"/>
              </a:ext>
            </a:extLst>
          </p:cNvPr>
          <p:cNvSpPr txBox="1"/>
          <p:nvPr/>
        </p:nvSpPr>
        <p:spPr>
          <a:xfrm>
            <a:off x="8659022" y="5445515"/>
            <a:ext cx="1813810" cy="369332"/>
          </a:xfrm>
          <a:prstGeom prst="rect">
            <a:avLst/>
          </a:prstGeom>
          <a:noFill/>
        </p:spPr>
        <p:txBody>
          <a:bodyPr wrap="square" rtlCol="0">
            <a:spAutoFit/>
          </a:bodyPr>
          <a:lstStyle/>
          <a:p>
            <a:pPr algn="ctr"/>
            <a:r>
              <a:rPr lang="en-US" dirty="0"/>
              <a:t>MacOS Version</a:t>
            </a:r>
          </a:p>
        </p:txBody>
      </p:sp>
    </p:spTree>
    <p:extLst>
      <p:ext uri="{BB962C8B-B14F-4D97-AF65-F5344CB8AC3E}">
        <p14:creationId xmlns:p14="http://schemas.microsoft.com/office/powerpoint/2010/main" val="1955882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ACB59-7294-8045-A32B-CA6489D16501}"/>
              </a:ext>
            </a:extLst>
          </p:cNvPr>
          <p:cNvSpPr>
            <a:spLocks noGrp="1"/>
          </p:cNvSpPr>
          <p:nvPr>
            <p:ph type="title"/>
          </p:nvPr>
        </p:nvSpPr>
        <p:spPr/>
        <p:txBody>
          <a:bodyPr>
            <a:normAutofit/>
          </a:bodyPr>
          <a:lstStyle/>
          <a:p>
            <a:pPr algn="ctr"/>
            <a:r>
              <a:rPr lang="en-US" sz="4800"/>
              <a:t>Other Considerations</a:t>
            </a:r>
          </a:p>
        </p:txBody>
      </p:sp>
    </p:spTree>
    <p:extLst>
      <p:ext uri="{BB962C8B-B14F-4D97-AF65-F5344CB8AC3E}">
        <p14:creationId xmlns:p14="http://schemas.microsoft.com/office/powerpoint/2010/main" val="2563777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B5F3B-0675-57E0-7BE8-25CAC9F880B2}"/>
              </a:ext>
            </a:extLst>
          </p:cNvPr>
          <p:cNvSpPr>
            <a:spLocks noGrp="1"/>
          </p:cNvSpPr>
          <p:nvPr>
            <p:ph type="title"/>
          </p:nvPr>
        </p:nvSpPr>
        <p:spPr/>
        <p:txBody>
          <a:bodyPr/>
          <a:lstStyle/>
          <a:p>
            <a:r>
              <a:rPr lang="en-US"/>
              <a:t>Page Headers and Footers</a:t>
            </a:r>
          </a:p>
        </p:txBody>
      </p:sp>
      <p:sp>
        <p:nvSpPr>
          <p:cNvPr id="3" name="Content Placeholder 2">
            <a:extLst>
              <a:ext uri="{FF2B5EF4-FFF2-40B4-BE49-F238E27FC236}">
                <a16:creationId xmlns:a16="http://schemas.microsoft.com/office/drawing/2014/main" id="{A8ED11F6-194B-D449-4DB9-DD09F22ED120}"/>
              </a:ext>
            </a:extLst>
          </p:cNvPr>
          <p:cNvSpPr>
            <a:spLocks noGrp="1"/>
          </p:cNvSpPr>
          <p:nvPr>
            <p:ph sz="quarter" idx="13"/>
          </p:nvPr>
        </p:nvSpPr>
        <p:spPr/>
        <p:txBody>
          <a:bodyPr>
            <a:normAutofit/>
          </a:bodyPr>
          <a:lstStyle/>
          <a:p>
            <a:r>
              <a:rPr lang="en-US"/>
              <a:t>Avoid placing essential information into the header or footer</a:t>
            </a:r>
          </a:p>
          <a:p>
            <a:pPr lvl="1"/>
            <a:r>
              <a:rPr lang="en-US"/>
              <a:t>If exporting to PDF, the header and footer contents will be exported as an artifact (hidden from assistive technologies)</a:t>
            </a:r>
          </a:p>
          <a:p>
            <a:pPr>
              <a:spcBef>
                <a:spcPts val="1700"/>
              </a:spcBef>
              <a:spcAft>
                <a:spcPts val="0"/>
              </a:spcAft>
            </a:pPr>
            <a:r>
              <a:rPr lang="en-US"/>
              <a:t>Document title should not be in the header</a:t>
            </a:r>
          </a:p>
          <a:p>
            <a:pPr lvl="1"/>
            <a:r>
              <a:rPr lang="en-US"/>
              <a:t>If duplicating as a running head, i.e. for journal articles, use a Heading 2 style</a:t>
            </a:r>
          </a:p>
          <a:p>
            <a:pPr lvl="1"/>
            <a:r>
              <a:rPr lang="en-US"/>
              <a:t>Override for the desired appearance</a:t>
            </a:r>
          </a:p>
          <a:p>
            <a:pPr>
              <a:spcBef>
                <a:spcPts val="1700"/>
              </a:spcBef>
              <a:spcAft>
                <a:spcPts val="0"/>
              </a:spcAft>
            </a:pPr>
            <a:r>
              <a:rPr lang="en-US"/>
              <a:t>Supply alt text for images (or mark as decorative)</a:t>
            </a:r>
          </a:p>
          <a:p>
            <a:pPr lvl="1"/>
            <a:r>
              <a:rPr lang="en-US"/>
              <a:t>Remember that logos, such as the Block I are not decorative</a:t>
            </a:r>
          </a:p>
          <a:p>
            <a:endParaRPr lang="en-US"/>
          </a:p>
        </p:txBody>
      </p:sp>
    </p:spTree>
    <p:extLst>
      <p:ext uri="{BB962C8B-B14F-4D97-AF65-F5344CB8AC3E}">
        <p14:creationId xmlns:p14="http://schemas.microsoft.com/office/powerpoint/2010/main" val="2278891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B5F3B-0675-57E0-7BE8-25CAC9F880B2}"/>
              </a:ext>
            </a:extLst>
          </p:cNvPr>
          <p:cNvSpPr>
            <a:spLocks noGrp="1"/>
          </p:cNvSpPr>
          <p:nvPr>
            <p:ph type="title"/>
          </p:nvPr>
        </p:nvSpPr>
        <p:spPr/>
        <p:txBody>
          <a:bodyPr/>
          <a:lstStyle/>
          <a:p>
            <a:r>
              <a:rPr lang="en-US"/>
              <a:t>Footnotes and Endnotes</a:t>
            </a:r>
          </a:p>
        </p:txBody>
      </p:sp>
      <p:sp>
        <p:nvSpPr>
          <p:cNvPr id="3" name="Content Placeholder 2">
            <a:extLst>
              <a:ext uri="{FF2B5EF4-FFF2-40B4-BE49-F238E27FC236}">
                <a16:creationId xmlns:a16="http://schemas.microsoft.com/office/drawing/2014/main" id="{A8ED11F6-194B-D449-4DB9-DD09F22ED120}"/>
              </a:ext>
            </a:extLst>
          </p:cNvPr>
          <p:cNvSpPr>
            <a:spLocks noGrp="1"/>
          </p:cNvSpPr>
          <p:nvPr>
            <p:ph sz="quarter" idx="13"/>
          </p:nvPr>
        </p:nvSpPr>
        <p:spPr/>
        <p:txBody>
          <a:bodyPr/>
          <a:lstStyle/>
          <a:p>
            <a:r>
              <a:rPr lang="en-US"/>
              <a:t>Use the insert Footnote feature for footnotes</a:t>
            </a:r>
          </a:p>
          <a:p>
            <a:r>
              <a:rPr lang="en-US"/>
              <a:t>Footnotes and endnotes may be styled</a:t>
            </a:r>
          </a:p>
          <a:p>
            <a:endParaRPr lang="en-US"/>
          </a:p>
        </p:txBody>
      </p:sp>
      <p:pic>
        <p:nvPicPr>
          <p:cNvPr id="4" name="Picture 3" descr="Footnote and Endnote panel.">
            <a:extLst>
              <a:ext uri="{FF2B5EF4-FFF2-40B4-BE49-F238E27FC236}">
                <a16:creationId xmlns:a16="http://schemas.microsoft.com/office/drawing/2014/main" id="{2EF9FC82-F0CC-C6CC-6C5F-4E03AF0A7020}"/>
              </a:ext>
            </a:extLst>
          </p:cNvPr>
          <p:cNvPicPr>
            <a:picLocks noChangeAspect="1"/>
          </p:cNvPicPr>
          <p:nvPr/>
        </p:nvPicPr>
        <p:blipFill>
          <a:blip r:embed="rId3"/>
          <a:stretch>
            <a:fillRect/>
          </a:stretch>
        </p:blipFill>
        <p:spPr>
          <a:xfrm>
            <a:off x="8318581" y="963007"/>
            <a:ext cx="3204167" cy="4366018"/>
          </a:xfrm>
          <a:prstGeom prst="rect">
            <a:avLst/>
          </a:prstGeom>
          <a:ln>
            <a:solidFill>
              <a:schemeClr val="tx1"/>
            </a:solidFill>
          </a:ln>
        </p:spPr>
      </p:pic>
    </p:spTree>
    <p:extLst>
      <p:ext uri="{BB962C8B-B14F-4D97-AF65-F5344CB8AC3E}">
        <p14:creationId xmlns:p14="http://schemas.microsoft.com/office/powerpoint/2010/main" val="3292559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454E0-C988-C844-8880-AD4B09CED266}"/>
              </a:ext>
            </a:extLst>
          </p:cNvPr>
          <p:cNvSpPr>
            <a:spLocks noGrp="1"/>
          </p:cNvSpPr>
          <p:nvPr>
            <p:ph type="title"/>
          </p:nvPr>
        </p:nvSpPr>
        <p:spPr/>
        <p:txBody>
          <a:bodyPr/>
          <a:lstStyle/>
          <a:p>
            <a:r>
              <a:rPr lang="en-US"/>
              <a:t>Other Items</a:t>
            </a:r>
          </a:p>
        </p:txBody>
      </p:sp>
      <p:sp>
        <p:nvSpPr>
          <p:cNvPr id="3" name="Content Placeholder 2">
            <a:extLst>
              <a:ext uri="{FF2B5EF4-FFF2-40B4-BE49-F238E27FC236}">
                <a16:creationId xmlns:a16="http://schemas.microsoft.com/office/drawing/2014/main" id="{3375A325-328C-AF48-B64C-89EB044D949D}"/>
              </a:ext>
            </a:extLst>
          </p:cNvPr>
          <p:cNvSpPr>
            <a:spLocks noGrp="1"/>
          </p:cNvSpPr>
          <p:nvPr>
            <p:ph sz="quarter" idx="13"/>
          </p:nvPr>
        </p:nvSpPr>
        <p:spPr/>
        <p:txBody>
          <a:bodyPr>
            <a:normAutofit/>
          </a:bodyPr>
          <a:lstStyle/>
          <a:p>
            <a:pPr>
              <a:lnSpc>
                <a:spcPct val="105000"/>
              </a:lnSpc>
            </a:pPr>
            <a:r>
              <a:rPr lang="en-US"/>
              <a:t>Do not use text boxes – not screen reader friendly</a:t>
            </a:r>
          </a:p>
          <a:p>
            <a:pPr>
              <a:lnSpc>
                <a:spcPct val="105000"/>
              </a:lnSpc>
            </a:pPr>
            <a:r>
              <a:rPr lang="en-US"/>
              <a:t>Do not use Smart Art</a:t>
            </a:r>
          </a:p>
          <a:p>
            <a:pPr>
              <a:lnSpc>
                <a:spcPct val="105000"/>
              </a:lnSpc>
            </a:pPr>
            <a:r>
              <a:rPr lang="en-US"/>
              <a:t>Shapes must have alt text – treat them like images</a:t>
            </a:r>
          </a:p>
        </p:txBody>
      </p:sp>
    </p:spTree>
    <p:extLst>
      <p:ext uri="{BB962C8B-B14F-4D97-AF65-F5344CB8AC3E}">
        <p14:creationId xmlns:p14="http://schemas.microsoft.com/office/powerpoint/2010/main" val="1075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ACB59-7294-8045-A32B-CA6489D16501}"/>
              </a:ext>
            </a:extLst>
          </p:cNvPr>
          <p:cNvSpPr>
            <a:spLocks noGrp="1"/>
          </p:cNvSpPr>
          <p:nvPr>
            <p:ph type="title"/>
          </p:nvPr>
        </p:nvSpPr>
        <p:spPr/>
        <p:txBody>
          <a:bodyPr>
            <a:normAutofit/>
          </a:bodyPr>
          <a:lstStyle/>
          <a:p>
            <a:pPr algn="ctr"/>
            <a:r>
              <a:rPr lang="en-US" sz="4400"/>
              <a:t>Step 5: Accessibility checker</a:t>
            </a:r>
          </a:p>
        </p:txBody>
      </p:sp>
    </p:spTree>
    <p:extLst>
      <p:ext uri="{BB962C8B-B14F-4D97-AF65-F5344CB8AC3E}">
        <p14:creationId xmlns:p14="http://schemas.microsoft.com/office/powerpoint/2010/main" val="1914372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532C2-1FB1-4A47-9806-0FA55AF59B79}"/>
              </a:ext>
            </a:extLst>
          </p:cNvPr>
          <p:cNvSpPr>
            <a:spLocks noGrp="1"/>
          </p:cNvSpPr>
          <p:nvPr>
            <p:ph type="title"/>
          </p:nvPr>
        </p:nvSpPr>
        <p:spPr/>
        <p:txBody>
          <a:bodyPr/>
          <a:lstStyle/>
          <a:p>
            <a:r>
              <a:rPr lang="en-US"/>
              <a:t>Accessibility Checker</a:t>
            </a:r>
          </a:p>
        </p:txBody>
      </p:sp>
      <p:sp>
        <p:nvSpPr>
          <p:cNvPr id="3" name="Content Placeholder 2">
            <a:extLst>
              <a:ext uri="{FF2B5EF4-FFF2-40B4-BE49-F238E27FC236}">
                <a16:creationId xmlns:a16="http://schemas.microsoft.com/office/drawing/2014/main" id="{97302A21-0798-0F4A-A2DC-FCB685EC66BE}"/>
              </a:ext>
            </a:extLst>
          </p:cNvPr>
          <p:cNvSpPr>
            <a:spLocks noGrp="1"/>
          </p:cNvSpPr>
          <p:nvPr>
            <p:ph sz="quarter" idx="13"/>
          </p:nvPr>
        </p:nvSpPr>
        <p:spPr>
          <a:xfrm>
            <a:off x="877878" y="1347076"/>
            <a:ext cx="7497933" cy="4163847"/>
          </a:xfrm>
        </p:spPr>
        <p:txBody>
          <a:bodyPr>
            <a:normAutofit/>
          </a:bodyPr>
          <a:lstStyle/>
          <a:p>
            <a:r>
              <a:rPr lang="en-US" sz="2800" dirty="0"/>
              <a:t>Open two ways:</a:t>
            </a:r>
          </a:p>
          <a:p>
            <a:pPr lvl="1">
              <a:spcBef>
                <a:spcPts val="600"/>
              </a:spcBef>
            </a:pPr>
            <a:r>
              <a:rPr lang="en-US" sz="2600" dirty="0"/>
              <a:t>Review &gt; Check Accessibility in the ribbon</a:t>
            </a:r>
          </a:p>
          <a:p>
            <a:pPr lvl="1">
              <a:spcBef>
                <a:spcPts val="600"/>
              </a:spcBef>
            </a:pPr>
            <a:r>
              <a:rPr lang="en-US" sz="2600" dirty="0"/>
              <a:t>Click on “Accessibility: Investigate” or “Accessibility: Good to go” at bottom of window</a:t>
            </a:r>
          </a:p>
          <a:p>
            <a:pPr>
              <a:spcBef>
                <a:spcPts val="1700"/>
              </a:spcBef>
              <a:spcAft>
                <a:spcPts val="0"/>
              </a:spcAft>
            </a:pPr>
            <a:r>
              <a:rPr lang="en-US" sz="2800" dirty="0"/>
              <a:t> Tool can only show you errors, not what needs doing</a:t>
            </a:r>
          </a:p>
          <a:p>
            <a:pPr lvl="1"/>
            <a:r>
              <a:rPr lang="en-US" sz="2400" dirty="0"/>
              <a:t>Ex. If no headings, no heading errors</a:t>
            </a:r>
          </a:p>
          <a:p>
            <a:pPr>
              <a:spcBef>
                <a:spcPts val="1700"/>
              </a:spcBef>
              <a:spcAft>
                <a:spcPts val="0"/>
              </a:spcAft>
            </a:pPr>
            <a:r>
              <a:rPr lang="en-US" sz="2800" dirty="0"/>
              <a:t>Will check accessibility as you type</a:t>
            </a:r>
          </a:p>
        </p:txBody>
      </p:sp>
      <p:pic>
        <p:nvPicPr>
          <p:cNvPr id="5" name="Picture 4" descr="Bottom left of Word application window. &quot;Accessibility: Good to go&quot; is circled in red.">
            <a:extLst>
              <a:ext uri="{FF2B5EF4-FFF2-40B4-BE49-F238E27FC236}">
                <a16:creationId xmlns:a16="http://schemas.microsoft.com/office/drawing/2014/main" id="{9982D07E-0889-513C-729B-2EFBE8CF8EBB}"/>
              </a:ext>
            </a:extLst>
          </p:cNvPr>
          <p:cNvPicPr>
            <a:picLocks noChangeAspect="1"/>
          </p:cNvPicPr>
          <p:nvPr/>
        </p:nvPicPr>
        <p:blipFill>
          <a:blip r:embed="rId3"/>
          <a:stretch>
            <a:fillRect/>
          </a:stretch>
        </p:blipFill>
        <p:spPr>
          <a:xfrm>
            <a:off x="1277275" y="5333123"/>
            <a:ext cx="6375400" cy="355600"/>
          </a:xfrm>
          <a:prstGeom prst="rect">
            <a:avLst/>
          </a:prstGeom>
        </p:spPr>
      </p:pic>
      <p:sp>
        <p:nvSpPr>
          <p:cNvPr id="6" name="Oval 5">
            <a:extLst>
              <a:ext uri="{FF2B5EF4-FFF2-40B4-BE49-F238E27FC236}">
                <a16:creationId xmlns:a16="http://schemas.microsoft.com/office/drawing/2014/main" id="{AB6ED89C-2262-A8F4-3275-79D89DA6A575}"/>
              </a:ext>
              <a:ext uri="{C183D7F6-B498-43B3-948B-1728B52AA6E4}">
                <adec:decorative xmlns:adec="http://schemas.microsoft.com/office/drawing/2017/decorative" val="1"/>
              </a:ext>
            </a:extLst>
          </p:cNvPr>
          <p:cNvSpPr/>
          <p:nvPr/>
        </p:nvSpPr>
        <p:spPr>
          <a:xfrm>
            <a:off x="5544133" y="5214361"/>
            <a:ext cx="2285557" cy="59312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4" name="Picture 3" descr="Microsoft Word Accessibility Panel. Clicking on an error shown in the tree will jump to that location in the document.">
            <a:extLst>
              <a:ext uri="{FF2B5EF4-FFF2-40B4-BE49-F238E27FC236}">
                <a16:creationId xmlns:a16="http://schemas.microsoft.com/office/drawing/2014/main" id="{2C0124CC-562A-4746-AB30-BDEC4CAE1C94}"/>
              </a:ext>
            </a:extLst>
          </p:cNvPr>
          <p:cNvPicPr>
            <a:picLocks noChangeAspect="1"/>
          </p:cNvPicPr>
          <p:nvPr/>
        </p:nvPicPr>
        <p:blipFill>
          <a:blip r:embed="rId4"/>
          <a:stretch>
            <a:fillRect/>
          </a:stretch>
        </p:blipFill>
        <p:spPr>
          <a:xfrm>
            <a:off x="8516303" y="978571"/>
            <a:ext cx="3101008" cy="4465088"/>
          </a:xfrm>
          <a:prstGeom prst="rect">
            <a:avLst/>
          </a:prstGeom>
          <a:ln>
            <a:solidFill>
              <a:schemeClr val="accent6">
                <a:lumMod val="10000"/>
              </a:schemeClr>
            </a:solidFill>
          </a:ln>
        </p:spPr>
      </p:pic>
    </p:spTree>
    <p:extLst>
      <p:ext uri="{BB962C8B-B14F-4D97-AF65-F5344CB8AC3E}">
        <p14:creationId xmlns:p14="http://schemas.microsoft.com/office/powerpoint/2010/main" val="3141887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ACB59-7294-8045-A32B-CA6489D16501}"/>
              </a:ext>
            </a:extLst>
          </p:cNvPr>
          <p:cNvSpPr>
            <a:spLocks noGrp="1"/>
          </p:cNvSpPr>
          <p:nvPr>
            <p:ph type="title"/>
          </p:nvPr>
        </p:nvSpPr>
        <p:spPr/>
        <p:txBody>
          <a:bodyPr>
            <a:normAutofit fontScale="90000"/>
          </a:bodyPr>
          <a:lstStyle/>
          <a:p>
            <a:pPr algn="ctr"/>
            <a:r>
              <a:rPr lang="en-US" sz="4800"/>
              <a:t>Export to PDF</a:t>
            </a:r>
            <a:br>
              <a:rPr lang="en-US" sz="4800"/>
            </a:br>
            <a:r>
              <a:rPr lang="en-US" sz="4800"/>
              <a:t>(Only if Needed)</a:t>
            </a:r>
          </a:p>
        </p:txBody>
      </p:sp>
    </p:spTree>
    <p:extLst>
      <p:ext uri="{BB962C8B-B14F-4D97-AF65-F5344CB8AC3E}">
        <p14:creationId xmlns:p14="http://schemas.microsoft.com/office/powerpoint/2010/main" val="1614855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860D6-6FEA-9A49-B463-C4E269B18F80}"/>
              </a:ext>
            </a:extLst>
          </p:cNvPr>
          <p:cNvSpPr>
            <a:spLocks noGrp="1"/>
          </p:cNvSpPr>
          <p:nvPr>
            <p:ph type="title"/>
          </p:nvPr>
        </p:nvSpPr>
        <p:spPr/>
        <p:txBody>
          <a:bodyPr/>
          <a:lstStyle/>
          <a:p>
            <a:r>
              <a:rPr lang="en-US"/>
              <a:t>Converting to PDF </a:t>
            </a:r>
            <a:r>
              <a:rPr lang="en-US" sz="2400"/>
              <a:t>(1 of 2)</a:t>
            </a:r>
            <a:endParaRPr lang="en-US"/>
          </a:p>
        </p:txBody>
      </p:sp>
      <p:sp>
        <p:nvSpPr>
          <p:cNvPr id="5" name="Content Placeholder 4">
            <a:extLst>
              <a:ext uri="{FF2B5EF4-FFF2-40B4-BE49-F238E27FC236}">
                <a16:creationId xmlns:a16="http://schemas.microsoft.com/office/drawing/2014/main" id="{A3301A49-14A0-9144-B961-B587243B4F48}"/>
              </a:ext>
            </a:extLst>
          </p:cNvPr>
          <p:cNvSpPr>
            <a:spLocks noGrp="1"/>
          </p:cNvSpPr>
          <p:nvPr>
            <p:ph sz="quarter" idx="13"/>
          </p:nvPr>
        </p:nvSpPr>
        <p:spPr/>
        <p:txBody>
          <a:bodyPr>
            <a:normAutofit/>
          </a:bodyPr>
          <a:lstStyle/>
          <a:p>
            <a:r>
              <a:rPr lang="en-US"/>
              <a:t>Only convert if you need to</a:t>
            </a:r>
          </a:p>
          <a:p>
            <a:pPr lvl="1"/>
            <a:r>
              <a:rPr lang="en-US"/>
              <a:t>Word documents are more accessible than PDFs</a:t>
            </a:r>
          </a:p>
          <a:p>
            <a:r>
              <a:rPr lang="en-US"/>
              <a:t>Save As PDF—do not print to PDF</a:t>
            </a:r>
          </a:p>
          <a:p>
            <a:r>
              <a:rPr lang="en-US"/>
              <a:t>Choose “Best for electronic distribution and accessibility”</a:t>
            </a:r>
          </a:p>
          <a:p>
            <a:pPr lvl="1"/>
            <a:r>
              <a:rPr lang="en-US"/>
              <a:t>Creates a “tagged” PDF</a:t>
            </a:r>
          </a:p>
          <a:p>
            <a:r>
              <a:rPr lang="en-US"/>
              <a:t>Will need to check the PDF afterward</a:t>
            </a:r>
          </a:p>
        </p:txBody>
      </p:sp>
    </p:spTree>
    <p:extLst>
      <p:ext uri="{BB962C8B-B14F-4D97-AF65-F5344CB8AC3E}">
        <p14:creationId xmlns:p14="http://schemas.microsoft.com/office/powerpoint/2010/main" val="2853131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0008-88E9-734D-85F2-44267C74B814}"/>
              </a:ext>
            </a:extLst>
          </p:cNvPr>
          <p:cNvSpPr>
            <a:spLocks noGrp="1"/>
          </p:cNvSpPr>
          <p:nvPr>
            <p:ph type="title"/>
          </p:nvPr>
        </p:nvSpPr>
        <p:spPr/>
        <p:txBody>
          <a:bodyPr/>
          <a:lstStyle/>
          <a:p>
            <a:r>
              <a:rPr lang="en-US"/>
              <a:t>Supporting Multiple Ways of Interaction</a:t>
            </a:r>
          </a:p>
        </p:txBody>
      </p:sp>
      <p:sp>
        <p:nvSpPr>
          <p:cNvPr id="3" name="Content Placeholder 2">
            <a:extLst>
              <a:ext uri="{FF2B5EF4-FFF2-40B4-BE49-F238E27FC236}">
                <a16:creationId xmlns:a16="http://schemas.microsoft.com/office/drawing/2014/main" id="{7585EEFC-D12E-3C4B-AE9B-A336BA8D63AB}"/>
              </a:ext>
            </a:extLst>
          </p:cNvPr>
          <p:cNvSpPr>
            <a:spLocks noGrp="1"/>
          </p:cNvSpPr>
          <p:nvPr>
            <p:ph sz="quarter" idx="13"/>
          </p:nvPr>
        </p:nvSpPr>
        <p:spPr/>
        <p:txBody>
          <a:bodyPr>
            <a:normAutofit/>
          </a:bodyPr>
          <a:lstStyle/>
          <a:p>
            <a:r>
              <a:rPr lang="en-US"/>
              <a:t>Clear visual hierarchy supported by internal semantic structure</a:t>
            </a:r>
          </a:p>
          <a:p>
            <a:r>
              <a:rPr lang="en-US"/>
              <a:t>Sufficient color contrast and font size</a:t>
            </a:r>
          </a:p>
          <a:p>
            <a:r>
              <a:rPr lang="en-US"/>
              <a:t>Alternative ways to present visual information, e.g., images and graphs</a:t>
            </a:r>
          </a:p>
          <a:p>
            <a:r>
              <a:rPr lang="en-US"/>
              <a:t>Use styles to add spacing – No blank lines!</a:t>
            </a:r>
          </a:p>
          <a:p>
            <a:pPr lvl="1"/>
            <a:endParaRPr lang="en-US"/>
          </a:p>
          <a:p>
            <a:pPr lvl="1"/>
            <a:endParaRPr lang="en-US"/>
          </a:p>
          <a:p>
            <a:pPr lvl="1"/>
            <a:endParaRPr lang="en-US"/>
          </a:p>
        </p:txBody>
      </p:sp>
    </p:spTree>
    <p:extLst>
      <p:ext uri="{BB962C8B-B14F-4D97-AF65-F5344CB8AC3E}">
        <p14:creationId xmlns:p14="http://schemas.microsoft.com/office/powerpoint/2010/main" val="2580104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860D6-6FEA-9A49-B463-C4E269B18F80}"/>
              </a:ext>
            </a:extLst>
          </p:cNvPr>
          <p:cNvSpPr>
            <a:spLocks noGrp="1"/>
          </p:cNvSpPr>
          <p:nvPr>
            <p:ph type="title"/>
          </p:nvPr>
        </p:nvSpPr>
        <p:spPr/>
        <p:txBody>
          <a:bodyPr/>
          <a:lstStyle/>
          <a:p>
            <a:r>
              <a:rPr lang="en-US"/>
              <a:t>Converting to PDF </a:t>
            </a:r>
            <a:r>
              <a:rPr lang="en-US" sz="2400"/>
              <a:t>(2 of 2)</a:t>
            </a:r>
            <a:endParaRPr lang="en-US"/>
          </a:p>
        </p:txBody>
      </p:sp>
      <p:sp>
        <p:nvSpPr>
          <p:cNvPr id="3" name="Windows">
            <a:extLst>
              <a:ext uri="{FF2B5EF4-FFF2-40B4-BE49-F238E27FC236}">
                <a16:creationId xmlns:a16="http://schemas.microsoft.com/office/drawing/2014/main" id="{252ACF82-B1FF-A9E7-7061-D63785CBDC3D}"/>
              </a:ext>
            </a:extLst>
          </p:cNvPr>
          <p:cNvSpPr>
            <a:spLocks noGrp="1"/>
          </p:cNvSpPr>
          <p:nvPr>
            <p:ph sz="quarter" idx="13"/>
          </p:nvPr>
        </p:nvSpPr>
        <p:spPr>
          <a:xfrm>
            <a:off x="838199" y="1464816"/>
            <a:ext cx="10515599" cy="4389719"/>
          </a:xfrm>
        </p:spPr>
        <p:txBody>
          <a:bodyPr>
            <a:normAutofit/>
          </a:bodyPr>
          <a:lstStyle/>
          <a:p>
            <a:pPr marL="0" indent="0">
              <a:buNone/>
            </a:pPr>
            <a:r>
              <a:rPr lang="en-US" dirty="0"/>
              <a:t>Windows</a:t>
            </a:r>
          </a:p>
        </p:txBody>
      </p:sp>
      <p:sp>
        <p:nvSpPr>
          <p:cNvPr id="4" name="MacOS">
            <a:extLst>
              <a:ext uri="{FF2B5EF4-FFF2-40B4-BE49-F238E27FC236}">
                <a16:creationId xmlns:a16="http://schemas.microsoft.com/office/drawing/2014/main" id="{8889686C-A860-3072-CD50-25AB64FED32D}"/>
              </a:ext>
            </a:extLst>
          </p:cNvPr>
          <p:cNvSpPr>
            <a:spLocks noGrp="1"/>
          </p:cNvSpPr>
          <p:nvPr>
            <p:ph type="body" sz="quarter" idx="4294967295"/>
          </p:nvPr>
        </p:nvSpPr>
        <p:spPr>
          <a:xfrm>
            <a:off x="838200" y="3955273"/>
            <a:ext cx="1406525" cy="655637"/>
          </a:xfrm>
        </p:spPr>
        <p:txBody>
          <a:bodyPr>
            <a:normAutofit/>
          </a:bodyPr>
          <a:lstStyle/>
          <a:p>
            <a:pPr marL="0" indent="0">
              <a:buNone/>
            </a:pPr>
            <a:r>
              <a:rPr lang="en-US" sz="3000" dirty="0"/>
              <a:t>MacOS</a:t>
            </a:r>
          </a:p>
        </p:txBody>
      </p:sp>
      <p:pic>
        <p:nvPicPr>
          <p:cNvPr id="10" name="Windows Save As" descr="Portion of the Save As screen in Windows version of Word. A prompt to Investigate Accessibility is below the Save button in a yellow box.">
            <a:extLst>
              <a:ext uri="{FF2B5EF4-FFF2-40B4-BE49-F238E27FC236}">
                <a16:creationId xmlns:a16="http://schemas.microsoft.com/office/drawing/2014/main" id="{A7793726-1E76-F6E0-DA09-EE3F36F31022}"/>
              </a:ext>
            </a:extLst>
          </p:cNvPr>
          <p:cNvPicPr>
            <a:picLocks noChangeAspect="1"/>
          </p:cNvPicPr>
          <p:nvPr/>
        </p:nvPicPr>
        <p:blipFill>
          <a:blip r:embed="rId3"/>
          <a:stretch>
            <a:fillRect/>
          </a:stretch>
        </p:blipFill>
        <p:spPr>
          <a:xfrm>
            <a:off x="1525850" y="1981707"/>
            <a:ext cx="6289659" cy="1788237"/>
          </a:xfrm>
          <a:prstGeom prst="rect">
            <a:avLst/>
          </a:prstGeom>
          <a:ln>
            <a:solidFill>
              <a:schemeClr val="accent6">
                <a:lumMod val="10000"/>
              </a:schemeClr>
            </a:solidFill>
          </a:ln>
        </p:spPr>
      </p:pic>
      <p:pic>
        <p:nvPicPr>
          <p:cNvPr id="11" name="More Options" descr="More Options panel of the Windows Save As screen. PDF is the Save As type and Standard is selected for the Optimize setting.">
            <a:extLst>
              <a:ext uri="{FF2B5EF4-FFF2-40B4-BE49-F238E27FC236}">
                <a16:creationId xmlns:a16="http://schemas.microsoft.com/office/drawing/2014/main" id="{8C7315CC-76B1-EBB1-E705-68D50119BDDB}"/>
              </a:ext>
            </a:extLst>
          </p:cNvPr>
          <p:cNvPicPr>
            <a:picLocks noChangeAspect="1"/>
          </p:cNvPicPr>
          <p:nvPr/>
        </p:nvPicPr>
        <p:blipFill>
          <a:blip r:embed="rId4"/>
          <a:stretch>
            <a:fillRect/>
          </a:stretch>
        </p:blipFill>
        <p:spPr>
          <a:xfrm>
            <a:off x="8505498" y="1981707"/>
            <a:ext cx="2397417" cy="1788237"/>
          </a:xfrm>
          <a:prstGeom prst="rect">
            <a:avLst/>
          </a:prstGeom>
          <a:ln>
            <a:solidFill>
              <a:schemeClr val="accent6">
                <a:lumMod val="10000"/>
              </a:schemeClr>
            </a:solidFill>
          </a:ln>
        </p:spPr>
      </p:pic>
      <p:pic>
        <p:nvPicPr>
          <p:cNvPr id="6" name="Mac Save As" descr="The File format portion of the MacOS Save As dialog window. PDF is chosen as the format, and Best for electronic distribution is selected.">
            <a:extLst>
              <a:ext uri="{FF2B5EF4-FFF2-40B4-BE49-F238E27FC236}">
                <a16:creationId xmlns:a16="http://schemas.microsoft.com/office/drawing/2014/main" id="{27357D63-FCC2-7544-83F5-359AF7C2C754}"/>
              </a:ext>
            </a:extLst>
          </p:cNvPr>
          <p:cNvPicPr>
            <a:picLocks noChangeAspect="1"/>
          </p:cNvPicPr>
          <p:nvPr/>
        </p:nvPicPr>
        <p:blipFill>
          <a:blip r:embed="rId5"/>
          <a:stretch>
            <a:fillRect/>
          </a:stretch>
        </p:blipFill>
        <p:spPr>
          <a:xfrm>
            <a:off x="1541462" y="4541547"/>
            <a:ext cx="4644132" cy="1304110"/>
          </a:xfrm>
          <a:prstGeom prst="rect">
            <a:avLst/>
          </a:prstGeom>
          <a:ln>
            <a:solidFill>
              <a:schemeClr val="tx1"/>
            </a:solidFill>
          </a:ln>
        </p:spPr>
      </p:pic>
    </p:spTree>
    <p:extLst>
      <p:ext uri="{BB962C8B-B14F-4D97-AF65-F5344CB8AC3E}">
        <p14:creationId xmlns:p14="http://schemas.microsoft.com/office/powerpoint/2010/main" val="2834918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379F97-877D-6942-911B-76C6A4E10E13}"/>
              </a:ext>
            </a:extLst>
          </p:cNvPr>
          <p:cNvSpPr>
            <a:spLocks noGrp="1"/>
          </p:cNvSpPr>
          <p:nvPr>
            <p:ph type="title"/>
          </p:nvPr>
        </p:nvSpPr>
        <p:spPr>
          <a:xfrm>
            <a:off x="838200" y="2286824"/>
            <a:ext cx="10515600" cy="1325563"/>
          </a:xfrm>
        </p:spPr>
        <p:txBody>
          <a:bodyPr>
            <a:normAutofit/>
          </a:bodyPr>
          <a:lstStyle/>
          <a:p>
            <a:pPr algn="ctr"/>
            <a:r>
              <a:rPr lang="en-US" sz="4800" dirty="0"/>
              <a:t>PDF Accessibility</a:t>
            </a:r>
          </a:p>
        </p:txBody>
      </p:sp>
      <p:sp>
        <p:nvSpPr>
          <p:cNvPr id="5" name="Text Placeholder 4">
            <a:extLst>
              <a:ext uri="{FF2B5EF4-FFF2-40B4-BE49-F238E27FC236}">
                <a16:creationId xmlns:a16="http://schemas.microsoft.com/office/drawing/2014/main" id="{7C3A216B-FF09-B14A-8B37-FCC63911C89F}"/>
              </a:ext>
            </a:extLst>
          </p:cNvPr>
          <p:cNvSpPr>
            <a:spLocks noGrp="1"/>
          </p:cNvSpPr>
          <p:nvPr>
            <p:ph type="subTitle" idx="4294967295"/>
          </p:nvPr>
        </p:nvSpPr>
        <p:spPr>
          <a:xfrm>
            <a:off x="1777206" y="3661026"/>
            <a:ext cx="8637588" cy="977900"/>
          </a:xfrm>
        </p:spPr>
        <p:txBody>
          <a:bodyPr>
            <a:normAutofit/>
          </a:bodyPr>
          <a:lstStyle/>
          <a:p>
            <a:pPr marL="0" indent="0" algn="ctr">
              <a:buNone/>
            </a:pPr>
            <a:r>
              <a:rPr lang="en-US" sz="3600" dirty="0">
                <a:solidFill>
                  <a:schemeClr val="bg1"/>
                </a:solidFill>
              </a:rPr>
              <a:t>Gotta Check Em’ All</a:t>
            </a:r>
            <a:r>
              <a:rPr lang="en-US" sz="3600" dirty="0"/>
              <a:t>!</a:t>
            </a:r>
          </a:p>
        </p:txBody>
      </p:sp>
    </p:spTree>
    <p:extLst>
      <p:ext uri="{BB962C8B-B14F-4D97-AF65-F5344CB8AC3E}">
        <p14:creationId xmlns:p14="http://schemas.microsoft.com/office/powerpoint/2010/main" val="1264882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12F7-B447-3844-A04B-F3F5A2ECE595}"/>
              </a:ext>
            </a:extLst>
          </p:cNvPr>
          <p:cNvSpPr>
            <a:spLocks noGrp="1"/>
          </p:cNvSpPr>
          <p:nvPr>
            <p:ph type="title"/>
          </p:nvPr>
        </p:nvSpPr>
        <p:spPr/>
        <p:txBody>
          <a:bodyPr/>
          <a:lstStyle/>
          <a:p>
            <a:r>
              <a:rPr lang="en-US"/>
              <a:t>PDF Documents</a:t>
            </a:r>
          </a:p>
        </p:txBody>
      </p:sp>
      <p:sp>
        <p:nvSpPr>
          <p:cNvPr id="3" name="Content Placeholder 2">
            <a:extLst>
              <a:ext uri="{FF2B5EF4-FFF2-40B4-BE49-F238E27FC236}">
                <a16:creationId xmlns:a16="http://schemas.microsoft.com/office/drawing/2014/main" id="{3278766C-AF49-D942-9446-3FE213F36613}"/>
              </a:ext>
            </a:extLst>
          </p:cNvPr>
          <p:cNvSpPr>
            <a:spLocks noGrp="1"/>
          </p:cNvSpPr>
          <p:nvPr>
            <p:ph sz="quarter" idx="13"/>
          </p:nvPr>
        </p:nvSpPr>
        <p:spPr/>
        <p:txBody>
          <a:bodyPr>
            <a:normAutofit/>
          </a:bodyPr>
          <a:lstStyle/>
          <a:p>
            <a:pPr>
              <a:spcBef>
                <a:spcPts val="1700"/>
              </a:spcBef>
              <a:spcAft>
                <a:spcPts val="0"/>
              </a:spcAft>
            </a:pPr>
            <a:r>
              <a:rPr lang="en-US"/>
              <a:t>PDFs can be made accessible</a:t>
            </a:r>
          </a:p>
          <a:p>
            <a:pPr lvl="1">
              <a:lnSpc>
                <a:spcPct val="90000"/>
              </a:lnSpc>
            </a:pPr>
            <a:r>
              <a:rPr lang="en-US"/>
              <a:t>Almost always require some manual correction</a:t>
            </a:r>
          </a:p>
          <a:p>
            <a:pPr>
              <a:spcBef>
                <a:spcPts val="1700"/>
              </a:spcBef>
              <a:spcAft>
                <a:spcPts val="0"/>
              </a:spcAft>
            </a:pPr>
            <a:r>
              <a:rPr lang="en-US"/>
              <a:t>All content must be “tagged”</a:t>
            </a:r>
          </a:p>
          <a:p>
            <a:pPr lvl="1">
              <a:lnSpc>
                <a:spcPct val="90000"/>
              </a:lnSpc>
            </a:pPr>
            <a:r>
              <a:rPr lang="en-US"/>
              <a:t>Semantic structure needed for assistive technologies</a:t>
            </a:r>
          </a:p>
          <a:p>
            <a:pPr>
              <a:spcBef>
                <a:spcPts val="1700"/>
              </a:spcBef>
              <a:spcAft>
                <a:spcPts val="0"/>
              </a:spcAft>
            </a:pPr>
            <a:r>
              <a:rPr lang="en-US"/>
              <a:t>Use the Accessibility Tools to guide you</a:t>
            </a:r>
          </a:p>
          <a:p>
            <a:pPr lvl="1">
              <a:lnSpc>
                <a:spcPct val="90000"/>
              </a:lnSpc>
            </a:pPr>
            <a:r>
              <a:rPr lang="en-US"/>
              <a:t>May need to add Accessibility Tools to your sidebar</a:t>
            </a:r>
          </a:p>
        </p:txBody>
      </p:sp>
    </p:spTree>
    <p:extLst>
      <p:ext uri="{BB962C8B-B14F-4D97-AF65-F5344CB8AC3E}">
        <p14:creationId xmlns:p14="http://schemas.microsoft.com/office/powerpoint/2010/main" val="2485106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EDC3-CA5B-9648-92C1-62F8F54A3F04}"/>
              </a:ext>
            </a:extLst>
          </p:cNvPr>
          <p:cNvSpPr>
            <a:spLocks noGrp="1"/>
          </p:cNvSpPr>
          <p:nvPr>
            <p:ph type="title"/>
          </p:nvPr>
        </p:nvSpPr>
        <p:spPr/>
        <p:txBody>
          <a:bodyPr/>
          <a:lstStyle/>
          <a:p>
            <a:r>
              <a:rPr lang="en-US"/>
              <a:t>PDF Workflow</a:t>
            </a:r>
          </a:p>
        </p:txBody>
      </p:sp>
      <p:sp>
        <p:nvSpPr>
          <p:cNvPr id="3" name="Content Placeholder 2">
            <a:extLst>
              <a:ext uri="{FF2B5EF4-FFF2-40B4-BE49-F238E27FC236}">
                <a16:creationId xmlns:a16="http://schemas.microsoft.com/office/drawing/2014/main" id="{7A152B4E-F858-1A46-88C6-7BF90F1FC985}"/>
              </a:ext>
            </a:extLst>
          </p:cNvPr>
          <p:cNvSpPr>
            <a:spLocks noGrp="1"/>
          </p:cNvSpPr>
          <p:nvPr>
            <p:ph sz="quarter" idx="13"/>
          </p:nvPr>
        </p:nvSpPr>
        <p:spPr/>
        <p:txBody>
          <a:bodyPr>
            <a:normAutofit/>
          </a:bodyPr>
          <a:lstStyle/>
          <a:p>
            <a:pPr marL="514350" indent="-514350">
              <a:spcBef>
                <a:spcPts val="1700"/>
              </a:spcBef>
              <a:buFont typeface="+mj-lt"/>
              <a:buAutoNum type="arabicPeriod"/>
            </a:pPr>
            <a:r>
              <a:rPr lang="en-US"/>
              <a:t>Run the Accessibility Check Tool</a:t>
            </a:r>
          </a:p>
          <a:p>
            <a:pPr marL="514350" indent="-514350">
              <a:spcBef>
                <a:spcPts val="1700"/>
              </a:spcBef>
              <a:buFont typeface="+mj-lt"/>
              <a:buAutoNum type="arabicPeriod"/>
            </a:pPr>
            <a:r>
              <a:rPr lang="en-US"/>
              <a:t>Check tag use (headings, lists, tables, link, etc.)</a:t>
            </a:r>
          </a:p>
          <a:p>
            <a:pPr marL="514350" indent="-514350">
              <a:spcBef>
                <a:spcPts val="1700"/>
              </a:spcBef>
              <a:buFont typeface="+mj-lt"/>
              <a:buAutoNum type="arabicPeriod"/>
            </a:pPr>
            <a:r>
              <a:rPr lang="en-US"/>
              <a:t>Check tag order (reading order) if needed</a:t>
            </a:r>
          </a:p>
          <a:p>
            <a:pPr marL="514350" indent="-514350">
              <a:spcBef>
                <a:spcPts val="1700"/>
              </a:spcBef>
              <a:buFont typeface="+mj-lt"/>
              <a:buAutoNum type="arabicPeriod"/>
            </a:pPr>
            <a:r>
              <a:rPr lang="en-US"/>
              <a:t>If there are issues:</a:t>
            </a:r>
          </a:p>
          <a:p>
            <a:pPr marL="971550" lvl="1" indent="-514350">
              <a:buFont typeface="+mj-lt"/>
              <a:buAutoNum type="alphaLcPeriod"/>
            </a:pPr>
            <a:r>
              <a:rPr lang="en-US"/>
              <a:t>Correct the source document (if you have access) and recreate the PDF</a:t>
            </a:r>
          </a:p>
          <a:p>
            <a:pPr marL="971550" lvl="1" indent="-514350">
              <a:buFont typeface="+mj-lt"/>
              <a:buAutoNum type="alphaLcPeriod"/>
            </a:pPr>
            <a:r>
              <a:rPr lang="en-US"/>
              <a:t>Fix tags if issue is simple</a:t>
            </a:r>
          </a:p>
          <a:p>
            <a:pPr marL="971550" lvl="1" indent="-514350">
              <a:buFont typeface="+mj-lt"/>
              <a:buAutoNum type="alphaLcPeriod"/>
            </a:pPr>
            <a:r>
              <a:rPr lang="en-US"/>
              <a:t>Create an accessible alternative to accompany PDF if tags cannot be fixed</a:t>
            </a:r>
          </a:p>
        </p:txBody>
      </p:sp>
    </p:spTree>
    <p:extLst>
      <p:ext uri="{BB962C8B-B14F-4D97-AF65-F5344CB8AC3E}">
        <p14:creationId xmlns:p14="http://schemas.microsoft.com/office/powerpoint/2010/main" val="2993561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BB75-C5D3-EC40-B333-2EDA4125FE2A}"/>
              </a:ext>
            </a:extLst>
          </p:cNvPr>
          <p:cNvSpPr>
            <a:spLocks noGrp="1"/>
          </p:cNvSpPr>
          <p:nvPr>
            <p:ph type="title"/>
          </p:nvPr>
        </p:nvSpPr>
        <p:spPr/>
        <p:txBody>
          <a:bodyPr>
            <a:normAutofit/>
          </a:bodyPr>
          <a:lstStyle/>
          <a:p>
            <a:r>
              <a:rPr lang="en-US" sz="3200" cap="none"/>
              <a:t>Step 1: Accessibility Check Tool </a:t>
            </a:r>
            <a:r>
              <a:rPr lang="en-US" sz="2000" cap="none"/>
              <a:t>(1 of 2)</a:t>
            </a:r>
            <a:endParaRPr lang="en-US" sz="3200" cap="none"/>
          </a:p>
        </p:txBody>
      </p:sp>
      <p:sp>
        <p:nvSpPr>
          <p:cNvPr id="3" name="Content Placeholder 2">
            <a:extLst>
              <a:ext uri="{FF2B5EF4-FFF2-40B4-BE49-F238E27FC236}">
                <a16:creationId xmlns:a16="http://schemas.microsoft.com/office/drawing/2014/main" id="{F91958A2-FA6E-1B46-9638-65A1EE02CBFA}"/>
              </a:ext>
            </a:extLst>
          </p:cNvPr>
          <p:cNvSpPr>
            <a:spLocks noGrp="1"/>
          </p:cNvSpPr>
          <p:nvPr>
            <p:ph sz="quarter" idx="13"/>
          </p:nvPr>
        </p:nvSpPr>
        <p:spPr>
          <a:xfrm>
            <a:off x="838199" y="1690688"/>
            <a:ext cx="7737473" cy="4163847"/>
          </a:xfrm>
        </p:spPr>
        <p:txBody>
          <a:bodyPr>
            <a:normAutofit/>
          </a:bodyPr>
          <a:lstStyle/>
          <a:p>
            <a:r>
              <a:rPr lang="en-US" dirty="0"/>
              <a:t>Open the PDF in Acrobat and run the Accessibility Check from the Tools panel</a:t>
            </a:r>
          </a:p>
          <a:p>
            <a:pPr lvl="1">
              <a:spcBef>
                <a:spcPts val="600"/>
              </a:spcBef>
            </a:pPr>
            <a:r>
              <a:rPr lang="en-US" dirty="0"/>
              <a:t>Use the default options</a:t>
            </a:r>
          </a:p>
          <a:p>
            <a:pPr>
              <a:spcBef>
                <a:spcPts val="1700"/>
              </a:spcBef>
            </a:pPr>
            <a:r>
              <a:rPr lang="en-US" dirty="0"/>
              <a:t>If you do not see the Accessibility Tools icon in the Tools panel, you need to add the Accessibility tools in the Tools menu</a:t>
            </a:r>
          </a:p>
        </p:txBody>
      </p:sp>
      <p:pic>
        <p:nvPicPr>
          <p:cNvPr id="5" name="Content Placeholder 4" descr="Acrobat Tools panel with the Accessibility Tools selected. The Accessibility Check tool is circled">
            <a:extLst>
              <a:ext uri="{FF2B5EF4-FFF2-40B4-BE49-F238E27FC236}">
                <a16:creationId xmlns:a16="http://schemas.microsoft.com/office/drawing/2014/main" id="{699AF941-2D46-9945-9719-91C4FA79C8BE}"/>
              </a:ext>
            </a:extLst>
          </p:cNvPr>
          <p:cNvPicPr>
            <a:picLocks noGrp="1" noChangeAspect="1"/>
          </p:cNvPicPr>
          <p:nvPr>
            <p:ph sz="half" idx="4294967295"/>
          </p:nvPr>
        </p:nvPicPr>
        <p:blipFill>
          <a:blip r:embed="rId2"/>
          <a:stretch>
            <a:fillRect/>
          </a:stretch>
        </p:blipFill>
        <p:spPr>
          <a:xfrm>
            <a:off x="8855074" y="474578"/>
            <a:ext cx="2778125" cy="5329237"/>
          </a:xfrm>
          <a:prstGeom prst="rect">
            <a:avLst/>
          </a:prstGeom>
          <a:ln>
            <a:solidFill>
              <a:schemeClr val="tx1"/>
            </a:solidFill>
          </a:ln>
        </p:spPr>
      </p:pic>
      <p:sp>
        <p:nvSpPr>
          <p:cNvPr id="7" name="Oval 6">
            <a:extLst>
              <a:ext uri="{FF2B5EF4-FFF2-40B4-BE49-F238E27FC236}">
                <a16:creationId xmlns:a16="http://schemas.microsoft.com/office/drawing/2014/main" id="{CFBE6102-5991-F441-B16A-0D1D42A9620C}"/>
              </a:ext>
              <a:ext uri="{C183D7F6-B498-43B3-948B-1728B52AA6E4}">
                <adec:decorative xmlns:adec="http://schemas.microsoft.com/office/drawing/2017/decorative" val="1"/>
              </a:ext>
            </a:extLst>
          </p:cNvPr>
          <p:cNvSpPr/>
          <p:nvPr/>
        </p:nvSpPr>
        <p:spPr>
          <a:xfrm>
            <a:off x="8433951" y="1964578"/>
            <a:ext cx="2193698" cy="41835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3F336DC-4BD8-E24D-B67C-581EA227AF08}"/>
              </a:ext>
              <a:ext uri="{C183D7F6-B498-43B3-948B-1728B52AA6E4}">
                <adec:decorative xmlns:adec="http://schemas.microsoft.com/office/drawing/2017/decorative" val="1"/>
              </a:ext>
            </a:extLst>
          </p:cNvPr>
          <p:cNvSpPr/>
          <p:nvPr/>
        </p:nvSpPr>
        <p:spPr>
          <a:xfrm>
            <a:off x="10627648" y="5076674"/>
            <a:ext cx="1005551" cy="67015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732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BB75-C5D3-EC40-B333-2EDA4125FE2A}"/>
              </a:ext>
            </a:extLst>
          </p:cNvPr>
          <p:cNvSpPr>
            <a:spLocks noGrp="1"/>
          </p:cNvSpPr>
          <p:nvPr>
            <p:ph type="title"/>
          </p:nvPr>
        </p:nvSpPr>
        <p:spPr/>
        <p:txBody>
          <a:bodyPr>
            <a:normAutofit/>
          </a:bodyPr>
          <a:lstStyle/>
          <a:p>
            <a:r>
              <a:rPr lang="en-US" sz="3200" cap="none"/>
              <a:t>Step 1: Accessibility Check Tool </a:t>
            </a:r>
            <a:r>
              <a:rPr lang="en-US" sz="2000" cap="none"/>
              <a:t>(2 of 2)</a:t>
            </a:r>
            <a:endParaRPr lang="en-US" sz="3200" cap="none"/>
          </a:p>
        </p:txBody>
      </p:sp>
      <p:sp>
        <p:nvSpPr>
          <p:cNvPr id="3" name="Content Placeholder 2">
            <a:extLst>
              <a:ext uri="{FF2B5EF4-FFF2-40B4-BE49-F238E27FC236}">
                <a16:creationId xmlns:a16="http://schemas.microsoft.com/office/drawing/2014/main" id="{F91958A2-FA6E-1B46-9638-65A1EE02CBFA}"/>
              </a:ext>
            </a:extLst>
          </p:cNvPr>
          <p:cNvSpPr>
            <a:spLocks noGrp="1"/>
          </p:cNvSpPr>
          <p:nvPr>
            <p:ph sz="quarter" idx="13"/>
          </p:nvPr>
        </p:nvSpPr>
        <p:spPr>
          <a:xfrm>
            <a:off x="838200" y="1527530"/>
            <a:ext cx="7201396" cy="4163847"/>
          </a:xfrm>
        </p:spPr>
        <p:txBody>
          <a:bodyPr>
            <a:normAutofit fontScale="85000" lnSpcReduction="20000"/>
          </a:bodyPr>
          <a:lstStyle/>
          <a:p>
            <a:r>
              <a:rPr lang="en-US" dirty="0"/>
              <a:t>You should see only 2 Document issues in the Accessibility Checker results:</a:t>
            </a:r>
          </a:p>
          <a:p>
            <a:pPr lvl="1">
              <a:lnSpc>
                <a:spcPct val="110000"/>
              </a:lnSpc>
              <a:spcBef>
                <a:spcPts val="600"/>
              </a:spcBef>
            </a:pPr>
            <a:r>
              <a:rPr lang="en-US" dirty="0"/>
              <a:t>Logical Reading Order</a:t>
            </a:r>
          </a:p>
          <a:p>
            <a:pPr lvl="1">
              <a:lnSpc>
                <a:spcPct val="110000"/>
              </a:lnSpc>
              <a:spcBef>
                <a:spcPts val="600"/>
              </a:spcBef>
            </a:pPr>
            <a:r>
              <a:rPr lang="en-US" dirty="0"/>
              <a:t>Color Contrast</a:t>
            </a:r>
          </a:p>
          <a:p>
            <a:pPr>
              <a:spcBef>
                <a:spcPts val="1600"/>
              </a:spcBef>
              <a:spcAft>
                <a:spcPts val="0"/>
              </a:spcAft>
            </a:pPr>
            <a:r>
              <a:rPr lang="en-US" dirty="0"/>
              <a:t>Fix Title issue if present</a:t>
            </a:r>
          </a:p>
          <a:p>
            <a:pPr lvl="1">
              <a:lnSpc>
                <a:spcPct val="110000"/>
              </a:lnSpc>
              <a:spcBef>
                <a:spcPts val="600"/>
              </a:spcBef>
            </a:pPr>
            <a:r>
              <a:rPr lang="en-US" dirty="0"/>
              <a:t>Right-click and choose “Fix…”</a:t>
            </a:r>
          </a:p>
          <a:p>
            <a:pPr lvl="1">
              <a:lnSpc>
                <a:spcPct val="110000"/>
              </a:lnSpc>
              <a:spcBef>
                <a:spcPts val="600"/>
              </a:spcBef>
            </a:pPr>
            <a:r>
              <a:rPr lang="en-US" dirty="0"/>
              <a:t>Description tab of the Document Properties window (File -&gt; Properties…)</a:t>
            </a:r>
          </a:p>
          <a:p>
            <a:pPr>
              <a:spcBef>
                <a:spcPts val="1600"/>
              </a:spcBef>
              <a:spcAft>
                <a:spcPts val="0"/>
              </a:spcAft>
            </a:pPr>
            <a:r>
              <a:rPr lang="en-US" dirty="0"/>
              <a:t>Ignore the Color Contrast issue</a:t>
            </a:r>
          </a:p>
          <a:p>
            <a:pPr>
              <a:spcBef>
                <a:spcPts val="1600"/>
              </a:spcBef>
              <a:spcAft>
                <a:spcPts val="0"/>
              </a:spcAft>
            </a:pPr>
            <a:r>
              <a:rPr lang="en-US" dirty="0"/>
              <a:t>Logical Reading Order issue will be checked in the next step</a:t>
            </a:r>
          </a:p>
        </p:txBody>
      </p:sp>
      <p:pic>
        <p:nvPicPr>
          <p:cNvPr id="5" name="Content Placeholder 4" descr="Accessibility Checker pane of the Acrobat Navigation Panel. The Logical Reading Order and Color contrast issues are circled.">
            <a:extLst>
              <a:ext uri="{FF2B5EF4-FFF2-40B4-BE49-F238E27FC236}">
                <a16:creationId xmlns:a16="http://schemas.microsoft.com/office/drawing/2014/main" id="{699AF941-2D46-9945-9719-91C4FA79C8BE}"/>
              </a:ext>
            </a:extLst>
          </p:cNvPr>
          <p:cNvPicPr>
            <a:picLocks noGrp="1" noChangeAspect="1"/>
          </p:cNvPicPr>
          <p:nvPr>
            <p:ph sz="half" idx="4294967295"/>
          </p:nvPr>
        </p:nvPicPr>
        <p:blipFill>
          <a:blip r:embed="rId2"/>
          <a:srcRect/>
          <a:stretch/>
        </p:blipFill>
        <p:spPr>
          <a:xfrm>
            <a:off x="8164023" y="522122"/>
            <a:ext cx="3475037" cy="5332413"/>
          </a:xfrm>
          <a:prstGeom prst="rect">
            <a:avLst/>
          </a:prstGeom>
          <a:ln>
            <a:solidFill>
              <a:schemeClr val="tx1"/>
            </a:solidFill>
          </a:ln>
        </p:spPr>
      </p:pic>
      <p:sp>
        <p:nvSpPr>
          <p:cNvPr id="7" name="Oval 6">
            <a:extLst>
              <a:ext uri="{FF2B5EF4-FFF2-40B4-BE49-F238E27FC236}">
                <a16:creationId xmlns:a16="http://schemas.microsoft.com/office/drawing/2014/main" id="{CFBE6102-5991-F441-B16A-0D1D42A9620C}"/>
              </a:ext>
              <a:ext uri="{C183D7F6-B498-43B3-948B-1728B52AA6E4}">
                <adec:decorative xmlns:adec="http://schemas.microsoft.com/office/drawing/2017/decorative" val="1"/>
              </a:ext>
            </a:extLst>
          </p:cNvPr>
          <p:cNvSpPr/>
          <p:nvPr/>
        </p:nvSpPr>
        <p:spPr>
          <a:xfrm>
            <a:off x="9009342" y="2428397"/>
            <a:ext cx="2846907" cy="39211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3F336DC-4BD8-E24D-B67C-581EA227AF08}"/>
              </a:ext>
              <a:ext uri="{C183D7F6-B498-43B3-948B-1728B52AA6E4}">
                <adec:decorative xmlns:adec="http://schemas.microsoft.com/office/drawing/2017/decorative" val="1"/>
              </a:ext>
            </a:extLst>
          </p:cNvPr>
          <p:cNvSpPr/>
          <p:nvPr/>
        </p:nvSpPr>
        <p:spPr>
          <a:xfrm>
            <a:off x="9009342" y="3609454"/>
            <a:ext cx="2629718" cy="39211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812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BB75-C5D3-EC40-B333-2EDA4125FE2A}"/>
              </a:ext>
            </a:extLst>
          </p:cNvPr>
          <p:cNvSpPr>
            <a:spLocks noGrp="1"/>
          </p:cNvSpPr>
          <p:nvPr>
            <p:ph type="title"/>
          </p:nvPr>
        </p:nvSpPr>
        <p:spPr/>
        <p:txBody>
          <a:bodyPr>
            <a:normAutofit/>
          </a:bodyPr>
          <a:lstStyle/>
          <a:p>
            <a:r>
              <a:rPr lang="en-US" sz="3200" cap="none"/>
              <a:t>Step 2: Chec</a:t>
            </a:r>
            <a:r>
              <a:rPr lang="en-US" sz="3200"/>
              <a:t>k Tag Use</a:t>
            </a:r>
            <a:r>
              <a:rPr lang="en-US" sz="3200" cap="none"/>
              <a:t> </a:t>
            </a:r>
            <a:r>
              <a:rPr lang="en-US" sz="2000" cap="none"/>
              <a:t>(1 of 3)</a:t>
            </a:r>
            <a:endParaRPr lang="en-US" sz="3200" cap="none"/>
          </a:p>
        </p:txBody>
      </p:sp>
      <p:sp>
        <p:nvSpPr>
          <p:cNvPr id="3" name="Content Placeholder 2">
            <a:extLst>
              <a:ext uri="{FF2B5EF4-FFF2-40B4-BE49-F238E27FC236}">
                <a16:creationId xmlns:a16="http://schemas.microsoft.com/office/drawing/2014/main" id="{F91958A2-FA6E-1B46-9638-65A1EE02CBFA}"/>
              </a:ext>
            </a:extLst>
          </p:cNvPr>
          <p:cNvSpPr>
            <a:spLocks noGrp="1"/>
          </p:cNvSpPr>
          <p:nvPr>
            <p:ph sz="quarter" idx="13"/>
          </p:nvPr>
        </p:nvSpPr>
        <p:spPr>
          <a:xfrm>
            <a:off x="838200" y="1690688"/>
            <a:ext cx="6419036" cy="4163847"/>
          </a:xfrm>
        </p:spPr>
        <p:txBody>
          <a:bodyPr/>
          <a:lstStyle/>
          <a:p>
            <a:pPr>
              <a:spcBef>
                <a:spcPts val="1700"/>
              </a:spcBef>
            </a:pPr>
            <a:r>
              <a:rPr lang="en-US" dirty="0"/>
              <a:t>Select “structure types” in the Reading Order tool window</a:t>
            </a:r>
          </a:p>
          <a:p>
            <a:pPr>
              <a:spcBef>
                <a:spcPts val="1700"/>
              </a:spcBef>
            </a:pPr>
            <a:r>
              <a:rPr lang="en-US" dirty="0"/>
              <a:t>Will change overlay to show the semantic structure of the document</a:t>
            </a:r>
          </a:p>
        </p:txBody>
      </p:sp>
      <p:pic>
        <p:nvPicPr>
          <p:cNvPr id="9" name="Content Placeholder 8" descr="The Reading Order tool window. The Show page content groups option is checked and Structure types is selected as the groups to show.">
            <a:extLst>
              <a:ext uri="{FF2B5EF4-FFF2-40B4-BE49-F238E27FC236}">
                <a16:creationId xmlns:a16="http://schemas.microsoft.com/office/drawing/2014/main" id="{D27CF881-16E6-B048-9541-1A794165B4E4}"/>
              </a:ext>
            </a:extLst>
          </p:cNvPr>
          <p:cNvPicPr>
            <a:picLocks noGrp="1" noChangeAspect="1"/>
          </p:cNvPicPr>
          <p:nvPr>
            <p:ph sz="half" idx="4294967295"/>
          </p:nvPr>
        </p:nvPicPr>
        <p:blipFill>
          <a:blip r:embed="rId2"/>
          <a:srcRect/>
          <a:stretch/>
        </p:blipFill>
        <p:spPr>
          <a:xfrm>
            <a:off x="7503531" y="180579"/>
            <a:ext cx="4083050" cy="5692775"/>
          </a:xfrm>
          <a:prstGeom prst="rect">
            <a:avLst/>
          </a:prstGeom>
        </p:spPr>
      </p:pic>
      <p:sp>
        <p:nvSpPr>
          <p:cNvPr id="7" name="Oval 6">
            <a:extLst>
              <a:ext uri="{FF2B5EF4-FFF2-40B4-BE49-F238E27FC236}">
                <a16:creationId xmlns:a16="http://schemas.microsoft.com/office/drawing/2014/main" id="{CFBE6102-5991-F441-B16A-0D1D42A9620C}"/>
              </a:ext>
              <a:ext uri="{C183D7F6-B498-43B3-948B-1728B52AA6E4}">
                <adec:decorative xmlns:adec="http://schemas.microsoft.com/office/drawing/2017/decorative" val="1"/>
              </a:ext>
            </a:extLst>
          </p:cNvPr>
          <p:cNvSpPr/>
          <p:nvPr/>
        </p:nvSpPr>
        <p:spPr>
          <a:xfrm>
            <a:off x="7257235" y="3831033"/>
            <a:ext cx="2287821" cy="75302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193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BB75-C5D3-EC40-B333-2EDA4125FE2A}"/>
              </a:ext>
            </a:extLst>
          </p:cNvPr>
          <p:cNvSpPr>
            <a:spLocks noGrp="1"/>
          </p:cNvSpPr>
          <p:nvPr>
            <p:ph type="title"/>
          </p:nvPr>
        </p:nvSpPr>
        <p:spPr/>
        <p:txBody>
          <a:bodyPr>
            <a:normAutofit/>
          </a:bodyPr>
          <a:lstStyle/>
          <a:p>
            <a:r>
              <a:rPr lang="en-US" sz="3200"/>
              <a:t>Step 2: Check Tag Use </a:t>
            </a:r>
            <a:r>
              <a:rPr lang="en-US" sz="2000"/>
              <a:t>(2 of 3)</a:t>
            </a:r>
            <a:endParaRPr lang="en-US" sz="3200" cap="none"/>
          </a:p>
        </p:txBody>
      </p:sp>
      <p:sp>
        <p:nvSpPr>
          <p:cNvPr id="3" name="Content Placeholder 2">
            <a:extLst>
              <a:ext uri="{FF2B5EF4-FFF2-40B4-BE49-F238E27FC236}">
                <a16:creationId xmlns:a16="http://schemas.microsoft.com/office/drawing/2014/main" id="{F91958A2-FA6E-1B46-9638-65A1EE02CBFA}"/>
              </a:ext>
            </a:extLst>
          </p:cNvPr>
          <p:cNvSpPr>
            <a:spLocks noGrp="1"/>
          </p:cNvSpPr>
          <p:nvPr>
            <p:ph sz="quarter" idx="13"/>
          </p:nvPr>
        </p:nvSpPr>
        <p:spPr>
          <a:xfrm>
            <a:off x="838200" y="1601953"/>
            <a:ext cx="5681354" cy="4163847"/>
          </a:xfrm>
        </p:spPr>
        <p:txBody>
          <a:bodyPr>
            <a:normAutofit fontScale="77500" lnSpcReduction="20000"/>
          </a:bodyPr>
          <a:lstStyle/>
          <a:p>
            <a:pPr>
              <a:spcBef>
                <a:spcPts val="1700"/>
              </a:spcBef>
            </a:pPr>
            <a:r>
              <a:rPr lang="en-US" dirty="0"/>
              <a:t>Overlays show tag types:</a:t>
            </a:r>
          </a:p>
          <a:p>
            <a:pPr lvl="1">
              <a:lnSpc>
                <a:spcPct val="105000"/>
              </a:lnSpc>
              <a:spcBef>
                <a:spcPts val="600"/>
              </a:spcBef>
            </a:pPr>
            <a:r>
              <a:rPr lang="en-US" dirty="0"/>
              <a:t>Headings (H1, H2, etc.)</a:t>
            </a:r>
          </a:p>
          <a:p>
            <a:pPr lvl="1">
              <a:lnSpc>
                <a:spcPct val="105000"/>
              </a:lnSpc>
              <a:spcBef>
                <a:spcPts val="600"/>
              </a:spcBef>
            </a:pPr>
            <a:r>
              <a:rPr lang="en-US" dirty="0"/>
              <a:t>Paragraphs (p)</a:t>
            </a:r>
          </a:p>
          <a:p>
            <a:pPr lvl="1">
              <a:lnSpc>
                <a:spcPct val="105000"/>
              </a:lnSpc>
              <a:spcBef>
                <a:spcPts val="600"/>
              </a:spcBef>
            </a:pPr>
            <a:r>
              <a:rPr lang="en-US" dirty="0"/>
              <a:t>Lists (LI)</a:t>
            </a:r>
          </a:p>
          <a:p>
            <a:pPr>
              <a:spcBef>
                <a:spcPts val="1700"/>
              </a:spcBef>
            </a:pPr>
            <a:r>
              <a:rPr lang="en-US" dirty="0"/>
              <a:t>Check that Heading 1 is only used once</a:t>
            </a:r>
          </a:p>
          <a:p>
            <a:pPr lvl="1">
              <a:lnSpc>
                <a:spcPct val="105000"/>
              </a:lnSpc>
              <a:spcBef>
                <a:spcPts val="600"/>
              </a:spcBef>
            </a:pPr>
            <a:r>
              <a:rPr lang="en-US" dirty="0"/>
              <a:t>May display as two tags if heading wraps</a:t>
            </a:r>
          </a:p>
          <a:p>
            <a:pPr>
              <a:spcBef>
                <a:spcPts val="1700"/>
              </a:spcBef>
            </a:pPr>
            <a:r>
              <a:rPr lang="en-US" dirty="0"/>
              <a:t>Check all other headings</a:t>
            </a:r>
          </a:p>
          <a:p>
            <a:pPr>
              <a:spcBef>
                <a:spcPts val="1700"/>
              </a:spcBef>
            </a:pPr>
            <a:r>
              <a:rPr lang="en-US" dirty="0"/>
              <a:t>Check paragraphs</a:t>
            </a:r>
          </a:p>
          <a:p>
            <a:pPr lvl="1">
              <a:lnSpc>
                <a:spcPct val="105000"/>
              </a:lnSpc>
              <a:spcBef>
                <a:spcPts val="600"/>
              </a:spcBef>
            </a:pPr>
            <a:r>
              <a:rPr lang="en-US" dirty="0"/>
              <a:t>If blank lines are tagged, fix in original</a:t>
            </a:r>
          </a:p>
          <a:p>
            <a:pPr lvl="1">
              <a:lnSpc>
                <a:spcPct val="105000"/>
              </a:lnSpc>
              <a:spcBef>
                <a:spcPts val="600"/>
              </a:spcBef>
            </a:pPr>
            <a:r>
              <a:rPr lang="en-US" dirty="0"/>
              <a:t>Can select and change to “Background/Artifact” if you feel comfortable doing so</a:t>
            </a:r>
          </a:p>
        </p:txBody>
      </p:sp>
      <p:pic>
        <p:nvPicPr>
          <p:cNvPr id="9" name="Content Placeholder 8" descr="PDF document with the tag structure types displayed">
            <a:extLst>
              <a:ext uri="{FF2B5EF4-FFF2-40B4-BE49-F238E27FC236}">
                <a16:creationId xmlns:a16="http://schemas.microsoft.com/office/drawing/2014/main" id="{D27CF881-16E6-B048-9541-1A794165B4E4}"/>
              </a:ext>
            </a:extLst>
          </p:cNvPr>
          <p:cNvPicPr>
            <a:picLocks noGrp="1" noChangeAspect="1"/>
          </p:cNvPicPr>
          <p:nvPr>
            <p:ph sz="half" idx="4294967295"/>
          </p:nvPr>
        </p:nvPicPr>
        <p:blipFill>
          <a:blip r:embed="rId2"/>
          <a:srcRect/>
          <a:stretch/>
        </p:blipFill>
        <p:spPr>
          <a:xfrm>
            <a:off x="6602763" y="365125"/>
            <a:ext cx="5149850" cy="5400675"/>
          </a:xfrm>
          <a:prstGeom prst="rect">
            <a:avLst/>
          </a:prstGeom>
        </p:spPr>
      </p:pic>
    </p:spTree>
    <p:extLst>
      <p:ext uri="{BB962C8B-B14F-4D97-AF65-F5344CB8AC3E}">
        <p14:creationId xmlns:p14="http://schemas.microsoft.com/office/powerpoint/2010/main" val="2200902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BB75-C5D3-EC40-B333-2EDA4125FE2A}"/>
              </a:ext>
            </a:extLst>
          </p:cNvPr>
          <p:cNvSpPr>
            <a:spLocks noGrp="1"/>
          </p:cNvSpPr>
          <p:nvPr>
            <p:ph type="title"/>
          </p:nvPr>
        </p:nvSpPr>
        <p:spPr/>
        <p:txBody>
          <a:bodyPr>
            <a:normAutofit/>
          </a:bodyPr>
          <a:lstStyle/>
          <a:p>
            <a:r>
              <a:rPr lang="en-US" sz="3200" cap="none"/>
              <a:t>Step 3: Chec</a:t>
            </a:r>
            <a:r>
              <a:rPr lang="en-US" sz="3200"/>
              <a:t>k Reading Order</a:t>
            </a:r>
            <a:r>
              <a:rPr lang="en-US" sz="3200" cap="none"/>
              <a:t> </a:t>
            </a:r>
            <a:r>
              <a:rPr lang="en-US" sz="2000" cap="none"/>
              <a:t>(1 of 3)</a:t>
            </a:r>
            <a:endParaRPr lang="en-US" sz="3200" cap="none"/>
          </a:p>
        </p:txBody>
      </p:sp>
      <p:sp>
        <p:nvSpPr>
          <p:cNvPr id="3" name="Content Placeholder 2">
            <a:extLst>
              <a:ext uri="{FF2B5EF4-FFF2-40B4-BE49-F238E27FC236}">
                <a16:creationId xmlns:a16="http://schemas.microsoft.com/office/drawing/2014/main" id="{F91958A2-FA6E-1B46-9638-65A1EE02CBFA}"/>
              </a:ext>
            </a:extLst>
          </p:cNvPr>
          <p:cNvSpPr>
            <a:spLocks noGrp="1"/>
          </p:cNvSpPr>
          <p:nvPr>
            <p:ph sz="quarter" idx="13"/>
          </p:nvPr>
        </p:nvSpPr>
        <p:spPr>
          <a:xfrm>
            <a:off x="838199" y="1690688"/>
            <a:ext cx="7595751" cy="4163847"/>
          </a:xfrm>
        </p:spPr>
        <p:txBody>
          <a:bodyPr>
            <a:normAutofit/>
          </a:bodyPr>
          <a:lstStyle/>
          <a:p>
            <a:r>
              <a:rPr lang="en-US" dirty="0"/>
              <a:t>Open the PDF in Acrobat and run the Reading Order tool from the Tools panel</a:t>
            </a:r>
          </a:p>
          <a:p>
            <a:pPr>
              <a:spcBef>
                <a:spcPts val="1700"/>
              </a:spcBef>
            </a:pPr>
            <a:r>
              <a:rPr lang="en-US" dirty="0"/>
              <a:t>If you do not see the Accessibility Tools icon in the Tools panel, you need to add the Accessibility tools in the Tools menu</a:t>
            </a:r>
          </a:p>
        </p:txBody>
      </p:sp>
      <p:pic>
        <p:nvPicPr>
          <p:cNvPr id="5" name="Content Placeholder 4" descr="Acrobat Tools panel with the Accessibility Tools selected. The Reading Order tool is circled">
            <a:extLst>
              <a:ext uri="{FF2B5EF4-FFF2-40B4-BE49-F238E27FC236}">
                <a16:creationId xmlns:a16="http://schemas.microsoft.com/office/drawing/2014/main" id="{699AF941-2D46-9945-9719-91C4FA79C8BE}"/>
              </a:ext>
            </a:extLst>
          </p:cNvPr>
          <p:cNvPicPr>
            <a:picLocks noGrp="1" noChangeAspect="1"/>
          </p:cNvPicPr>
          <p:nvPr>
            <p:ph sz="half" idx="4294967295"/>
          </p:nvPr>
        </p:nvPicPr>
        <p:blipFill>
          <a:blip r:embed="rId2"/>
          <a:stretch>
            <a:fillRect/>
          </a:stretch>
        </p:blipFill>
        <p:spPr>
          <a:xfrm>
            <a:off x="8715373" y="464994"/>
            <a:ext cx="2778125" cy="5329237"/>
          </a:xfrm>
          <a:prstGeom prst="rect">
            <a:avLst/>
          </a:prstGeom>
          <a:ln>
            <a:solidFill>
              <a:schemeClr val="tx1"/>
            </a:solidFill>
          </a:ln>
        </p:spPr>
      </p:pic>
      <p:sp>
        <p:nvSpPr>
          <p:cNvPr id="7" name="Oval 6">
            <a:extLst>
              <a:ext uri="{FF2B5EF4-FFF2-40B4-BE49-F238E27FC236}">
                <a16:creationId xmlns:a16="http://schemas.microsoft.com/office/drawing/2014/main" id="{CFBE6102-5991-F441-B16A-0D1D42A9620C}"/>
              </a:ext>
              <a:ext uri="{C183D7F6-B498-43B3-948B-1728B52AA6E4}">
                <adec:decorative xmlns:adec="http://schemas.microsoft.com/office/drawing/2017/decorative" val="1"/>
              </a:ext>
            </a:extLst>
          </p:cNvPr>
          <p:cNvSpPr/>
          <p:nvPr/>
        </p:nvSpPr>
        <p:spPr>
          <a:xfrm>
            <a:off x="8433950" y="3920378"/>
            <a:ext cx="2193698" cy="41835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3F336DC-4BD8-E24D-B67C-581EA227AF08}"/>
              </a:ext>
              <a:ext uri="{C183D7F6-B498-43B3-948B-1728B52AA6E4}">
                <adec:decorative xmlns:adec="http://schemas.microsoft.com/office/drawing/2017/decorative" val="1"/>
              </a:ext>
            </a:extLst>
          </p:cNvPr>
          <p:cNvSpPr/>
          <p:nvPr/>
        </p:nvSpPr>
        <p:spPr>
          <a:xfrm>
            <a:off x="10627648" y="5076674"/>
            <a:ext cx="1005551" cy="67015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4711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BB75-C5D3-EC40-B333-2EDA4125FE2A}"/>
              </a:ext>
            </a:extLst>
          </p:cNvPr>
          <p:cNvSpPr>
            <a:spLocks noGrp="1"/>
          </p:cNvSpPr>
          <p:nvPr>
            <p:ph type="title"/>
          </p:nvPr>
        </p:nvSpPr>
        <p:spPr/>
        <p:txBody>
          <a:bodyPr>
            <a:normAutofit/>
          </a:bodyPr>
          <a:lstStyle/>
          <a:p>
            <a:r>
              <a:rPr lang="en-US" sz="3200" cap="none"/>
              <a:t>Step 3: Chec</a:t>
            </a:r>
            <a:r>
              <a:rPr lang="en-US" sz="3200"/>
              <a:t>k Reading Order</a:t>
            </a:r>
            <a:r>
              <a:rPr lang="en-US" sz="3200" cap="none"/>
              <a:t> </a:t>
            </a:r>
            <a:r>
              <a:rPr lang="en-US" sz="2000" cap="none"/>
              <a:t>(2 of 3)</a:t>
            </a:r>
            <a:endParaRPr lang="en-US" sz="3200" cap="none"/>
          </a:p>
        </p:txBody>
      </p:sp>
      <p:sp>
        <p:nvSpPr>
          <p:cNvPr id="3" name="Content Placeholder 2">
            <a:extLst>
              <a:ext uri="{FF2B5EF4-FFF2-40B4-BE49-F238E27FC236}">
                <a16:creationId xmlns:a16="http://schemas.microsoft.com/office/drawing/2014/main" id="{F91958A2-FA6E-1B46-9638-65A1EE02CBFA}"/>
              </a:ext>
            </a:extLst>
          </p:cNvPr>
          <p:cNvSpPr>
            <a:spLocks noGrp="1"/>
          </p:cNvSpPr>
          <p:nvPr>
            <p:ph sz="quarter" idx="13"/>
          </p:nvPr>
        </p:nvSpPr>
        <p:spPr>
          <a:xfrm>
            <a:off x="838200" y="1690688"/>
            <a:ext cx="6411914" cy="4163847"/>
          </a:xfrm>
        </p:spPr>
        <p:txBody>
          <a:bodyPr>
            <a:normAutofit/>
          </a:bodyPr>
          <a:lstStyle/>
          <a:p>
            <a:pPr>
              <a:spcBef>
                <a:spcPts val="1700"/>
              </a:spcBef>
            </a:pPr>
            <a:r>
              <a:rPr lang="en-US" dirty="0"/>
              <a:t>Reading Order tool will highlight all tagged PDF content by default</a:t>
            </a:r>
          </a:p>
          <a:p>
            <a:pPr>
              <a:spcBef>
                <a:spcPts val="1700"/>
              </a:spcBef>
            </a:pPr>
            <a:r>
              <a:rPr lang="en-US" dirty="0"/>
              <a:t>Double-check that “Show page content groups” is selected</a:t>
            </a:r>
          </a:p>
          <a:p>
            <a:pPr>
              <a:spcBef>
                <a:spcPts val="1700"/>
              </a:spcBef>
            </a:pPr>
            <a:r>
              <a:rPr lang="en-US" dirty="0"/>
              <a:t>Select “Page content order” if needed</a:t>
            </a:r>
          </a:p>
          <a:p>
            <a:pPr>
              <a:spcBef>
                <a:spcPts val="1700"/>
              </a:spcBef>
            </a:pPr>
            <a:r>
              <a:rPr lang="en-US" dirty="0"/>
              <a:t>Uncheck “Display like elements in a single block”</a:t>
            </a:r>
          </a:p>
        </p:txBody>
      </p:sp>
      <p:pic>
        <p:nvPicPr>
          <p:cNvPr id="9" name="Content Placeholder 8" descr="The Reading Order tool window. The Show page content groups option is checked and Page content order is selected as the groups to show.">
            <a:extLst>
              <a:ext uri="{FF2B5EF4-FFF2-40B4-BE49-F238E27FC236}">
                <a16:creationId xmlns:a16="http://schemas.microsoft.com/office/drawing/2014/main" id="{D27CF881-16E6-B048-9541-1A794165B4E4}"/>
              </a:ext>
            </a:extLst>
          </p:cNvPr>
          <p:cNvPicPr>
            <a:picLocks noGrp="1" noChangeAspect="1"/>
          </p:cNvPicPr>
          <p:nvPr>
            <p:ph sz="half" idx="4294967295"/>
          </p:nvPr>
        </p:nvPicPr>
        <p:blipFill>
          <a:blip r:embed="rId2"/>
          <a:stretch>
            <a:fillRect/>
          </a:stretch>
        </p:blipFill>
        <p:spPr>
          <a:xfrm>
            <a:off x="7890814" y="365125"/>
            <a:ext cx="3863912" cy="5360151"/>
          </a:xfrm>
          <a:prstGeom prst="rect">
            <a:avLst/>
          </a:prstGeom>
        </p:spPr>
      </p:pic>
      <p:sp>
        <p:nvSpPr>
          <p:cNvPr id="7" name="Oval 6">
            <a:extLst>
              <a:ext uri="{FF2B5EF4-FFF2-40B4-BE49-F238E27FC236}">
                <a16:creationId xmlns:a16="http://schemas.microsoft.com/office/drawing/2014/main" id="{CFBE6102-5991-F441-B16A-0D1D42A9620C}"/>
              </a:ext>
              <a:ext uri="{C183D7F6-B498-43B3-948B-1728B52AA6E4}">
                <adec:decorative xmlns:adec="http://schemas.microsoft.com/office/drawing/2017/decorative" val="1"/>
              </a:ext>
            </a:extLst>
          </p:cNvPr>
          <p:cNvSpPr/>
          <p:nvPr/>
        </p:nvSpPr>
        <p:spPr>
          <a:xfrm>
            <a:off x="7580017" y="3735174"/>
            <a:ext cx="2541821" cy="102732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82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03A2D0-D6A7-4B4E-9A70-823437FB673A}"/>
              </a:ext>
            </a:extLst>
          </p:cNvPr>
          <p:cNvSpPr>
            <a:spLocks noGrp="1"/>
          </p:cNvSpPr>
          <p:nvPr>
            <p:ph type="title"/>
          </p:nvPr>
        </p:nvSpPr>
        <p:spPr/>
        <p:txBody>
          <a:bodyPr/>
          <a:lstStyle/>
          <a:p>
            <a:r>
              <a:rPr lang="en-US"/>
              <a:t>Basic Content Structure – Heading 1</a:t>
            </a:r>
            <a:endParaRPr lang="en-US" sz="2000"/>
          </a:p>
        </p:txBody>
      </p:sp>
      <p:sp>
        <p:nvSpPr>
          <p:cNvPr id="8" name="Content Placeholder 7">
            <a:extLst>
              <a:ext uri="{FF2B5EF4-FFF2-40B4-BE49-F238E27FC236}">
                <a16:creationId xmlns:a16="http://schemas.microsoft.com/office/drawing/2014/main" id="{3D42B31B-2D6B-C74B-A17D-A0BA947D7714}"/>
              </a:ext>
            </a:extLst>
          </p:cNvPr>
          <p:cNvSpPr>
            <a:spLocks noGrp="1"/>
          </p:cNvSpPr>
          <p:nvPr>
            <p:ph sz="quarter" idx="13"/>
          </p:nvPr>
        </p:nvSpPr>
        <p:spPr/>
        <p:txBody>
          <a:bodyPr>
            <a:normAutofit/>
          </a:bodyPr>
          <a:lstStyle/>
          <a:p>
            <a:pPr>
              <a:spcAft>
                <a:spcPts val="0"/>
              </a:spcAft>
            </a:pPr>
            <a:r>
              <a:rPr lang="en-US" dirty="0"/>
              <a:t>Purpose:  Allow reader to confirm correct document was opened</a:t>
            </a:r>
          </a:p>
          <a:p>
            <a:pPr>
              <a:spcAft>
                <a:spcPts val="0"/>
              </a:spcAft>
            </a:pPr>
            <a:r>
              <a:rPr lang="en-US" dirty="0"/>
              <a:t>Document Title is a Heading 1</a:t>
            </a:r>
          </a:p>
          <a:p>
            <a:pPr>
              <a:spcAft>
                <a:spcPts val="0"/>
              </a:spcAft>
            </a:pPr>
            <a:r>
              <a:rPr lang="en-US" dirty="0"/>
              <a:t>Only allowed once per document</a:t>
            </a:r>
          </a:p>
          <a:p>
            <a:pPr>
              <a:spcAft>
                <a:spcPts val="0"/>
              </a:spcAft>
            </a:pPr>
            <a:r>
              <a:rPr lang="en-US" dirty="0"/>
              <a:t>Must be the first heading in the document</a:t>
            </a:r>
          </a:p>
          <a:p>
            <a:pPr>
              <a:spcAft>
                <a:spcPts val="0"/>
              </a:spcAft>
            </a:pPr>
            <a:r>
              <a:rPr lang="en-US" dirty="0"/>
              <a:t>Text should partially match the file name</a:t>
            </a:r>
          </a:p>
          <a:p>
            <a:pPr>
              <a:spcAft>
                <a:spcPts val="0"/>
              </a:spcAft>
            </a:pPr>
            <a:r>
              <a:rPr lang="en-US" dirty="0">
                <a:highlight>
                  <a:srgbClr val="FFFF00"/>
                </a:highlight>
              </a:rPr>
              <a:t>Do not follow Microsoft’s recommendation to use Title, and Subtitle as document headings</a:t>
            </a:r>
          </a:p>
          <a:p>
            <a:endParaRPr lang="en-US" dirty="0"/>
          </a:p>
        </p:txBody>
      </p:sp>
    </p:spTree>
    <p:extLst>
      <p:ext uri="{BB962C8B-B14F-4D97-AF65-F5344CB8AC3E}">
        <p14:creationId xmlns:p14="http://schemas.microsoft.com/office/powerpoint/2010/main" val="18271010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BB75-C5D3-EC40-B333-2EDA4125FE2A}"/>
              </a:ext>
            </a:extLst>
          </p:cNvPr>
          <p:cNvSpPr>
            <a:spLocks noGrp="1"/>
          </p:cNvSpPr>
          <p:nvPr>
            <p:ph type="title"/>
          </p:nvPr>
        </p:nvSpPr>
        <p:spPr/>
        <p:txBody>
          <a:bodyPr>
            <a:normAutofit/>
          </a:bodyPr>
          <a:lstStyle/>
          <a:p>
            <a:r>
              <a:rPr lang="en-US" sz="3200" cap="none"/>
              <a:t>Step 3: Chec</a:t>
            </a:r>
            <a:r>
              <a:rPr lang="en-US" sz="3200"/>
              <a:t>k Reading Order</a:t>
            </a:r>
            <a:r>
              <a:rPr lang="en-US" sz="3200" cap="none"/>
              <a:t> </a:t>
            </a:r>
            <a:r>
              <a:rPr lang="en-US" sz="2000" cap="none"/>
              <a:t>(3 of 3)</a:t>
            </a:r>
            <a:endParaRPr lang="en-US" sz="3200" cap="none"/>
          </a:p>
        </p:txBody>
      </p:sp>
      <p:sp>
        <p:nvSpPr>
          <p:cNvPr id="3" name="Content Placeholder 2">
            <a:extLst>
              <a:ext uri="{FF2B5EF4-FFF2-40B4-BE49-F238E27FC236}">
                <a16:creationId xmlns:a16="http://schemas.microsoft.com/office/drawing/2014/main" id="{F91958A2-FA6E-1B46-9638-65A1EE02CBFA}"/>
              </a:ext>
            </a:extLst>
          </p:cNvPr>
          <p:cNvSpPr>
            <a:spLocks noGrp="1"/>
          </p:cNvSpPr>
          <p:nvPr>
            <p:ph sz="quarter" idx="13"/>
          </p:nvPr>
        </p:nvSpPr>
        <p:spPr>
          <a:xfrm>
            <a:off x="838199" y="1690688"/>
            <a:ext cx="6450337" cy="4163847"/>
          </a:xfrm>
        </p:spPr>
        <p:txBody>
          <a:bodyPr>
            <a:normAutofit/>
          </a:bodyPr>
          <a:lstStyle/>
          <a:p>
            <a:pPr>
              <a:spcBef>
                <a:spcPts val="1700"/>
              </a:spcBef>
            </a:pPr>
            <a:r>
              <a:rPr lang="en-US" dirty="0"/>
              <a:t>Overlayed number show reading order</a:t>
            </a:r>
          </a:p>
          <a:p>
            <a:pPr>
              <a:spcBef>
                <a:spcPts val="1700"/>
              </a:spcBef>
            </a:pPr>
            <a:r>
              <a:rPr lang="en-US" dirty="0"/>
              <a:t>Check that each page is in the correct order</a:t>
            </a:r>
          </a:p>
          <a:p>
            <a:pPr>
              <a:spcBef>
                <a:spcPts val="1700"/>
              </a:spcBef>
            </a:pPr>
            <a:r>
              <a:rPr lang="en-US" dirty="0"/>
              <a:t>If you are confident your source document was correct, this can be a spot check</a:t>
            </a:r>
          </a:p>
        </p:txBody>
      </p:sp>
      <p:pic>
        <p:nvPicPr>
          <p:cNvPr id="9" name="Content Placeholder 8" descr="PDF document with the tag order displayed">
            <a:extLst>
              <a:ext uri="{FF2B5EF4-FFF2-40B4-BE49-F238E27FC236}">
                <a16:creationId xmlns:a16="http://schemas.microsoft.com/office/drawing/2014/main" id="{D27CF881-16E6-B048-9541-1A794165B4E4}"/>
              </a:ext>
            </a:extLst>
          </p:cNvPr>
          <p:cNvPicPr>
            <a:picLocks noGrp="1" noChangeAspect="1"/>
          </p:cNvPicPr>
          <p:nvPr>
            <p:ph sz="half" idx="4294967295"/>
          </p:nvPr>
        </p:nvPicPr>
        <p:blipFill>
          <a:blip r:embed="rId2"/>
          <a:srcRect/>
          <a:stretch/>
        </p:blipFill>
        <p:spPr>
          <a:xfrm>
            <a:off x="7361269" y="1305018"/>
            <a:ext cx="4343613" cy="4448946"/>
          </a:xfrm>
          <a:prstGeom prst="rect">
            <a:avLst/>
          </a:prstGeom>
        </p:spPr>
      </p:pic>
    </p:spTree>
    <p:extLst>
      <p:ext uri="{BB962C8B-B14F-4D97-AF65-F5344CB8AC3E}">
        <p14:creationId xmlns:p14="http://schemas.microsoft.com/office/powerpoint/2010/main" val="2927990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E9CD0E-B7A7-0847-9EFF-00BCA95FE879}"/>
              </a:ext>
            </a:extLst>
          </p:cNvPr>
          <p:cNvSpPr>
            <a:spLocks noGrp="1"/>
          </p:cNvSpPr>
          <p:nvPr>
            <p:ph type="title"/>
          </p:nvPr>
        </p:nvSpPr>
        <p:spPr/>
        <p:txBody>
          <a:bodyPr/>
          <a:lstStyle/>
          <a:p>
            <a:r>
              <a:rPr lang="en-US"/>
              <a:t>Acrobat Read Out Loud</a:t>
            </a:r>
          </a:p>
        </p:txBody>
      </p:sp>
      <p:sp>
        <p:nvSpPr>
          <p:cNvPr id="6" name="Content Placeholder 5">
            <a:extLst>
              <a:ext uri="{FF2B5EF4-FFF2-40B4-BE49-F238E27FC236}">
                <a16:creationId xmlns:a16="http://schemas.microsoft.com/office/drawing/2014/main" id="{3887F489-19EF-F444-863B-D243DB2A7298}"/>
              </a:ext>
            </a:extLst>
          </p:cNvPr>
          <p:cNvSpPr>
            <a:spLocks noGrp="1"/>
          </p:cNvSpPr>
          <p:nvPr>
            <p:ph sz="quarter" idx="13"/>
          </p:nvPr>
        </p:nvSpPr>
        <p:spPr/>
        <p:txBody>
          <a:bodyPr>
            <a:normAutofit/>
          </a:bodyPr>
          <a:lstStyle/>
          <a:p>
            <a:r>
              <a:rPr lang="en-US"/>
              <a:t>Do not use Read Out Loud to check accessibility</a:t>
            </a:r>
          </a:p>
          <a:p>
            <a:r>
              <a:rPr lang="en-US"/>
              <a:t>Not a screen reader</a:t>
            </a:r>
          </a:p>
          <a:p>
            <a:pPr lvl="1"/>
            <a:r>
              <a:rPr lang="en-US"/>
              <a:t>Text-to-Speech feature</a:t>
            </a:r>
          </a:p>
          <a:p>
            <a:pPr lvl="1"/>
            <a:r>
              <a:rPr lang="en-US"/>
              <a:t>Designed for sighted users with difficulties reading</a:t>
            </a:r>
          </a:p>
          <a:p>
            <a:pPr lvl="1"/>
            <a:r>
              <a:rPr lang="en-US"/>
              <a:t>Does not announce semantic role of contents</a:t>
            </a:r>
          </a:p>
          <a:p>
            <a:r>
              <a:rPr lang="en-US"/>
              <a:t>Trust the document tags you created</a:t>
            </a:r>
          </a:p>
          <a:p>
            <a:endParaRPr lang="en-US"/>
          </a:p>
        </p:txBody>
      </p:sp>
    </p:spTree>
    <p:extLst>
      <p:ext uri="{BB962C8B-B14F-4D97-AF65-F5344CB8AC3E}">
        <p14:creationId xmlns:p14="http://schemas.microsoft.com/office/powerpoint/2010/main" val="4181219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71696-E6A6-B14D-AA81-A029E982CA32}"/>
              </a:ext>
            </a:extLst>
          </p:cNvPr>
          <p:cNvSpPr>
            <a:spLocks noGrp="1"/>
          </p:cNvSpPr>
          <p:nvPr>
            <p:ph type="title"/>
          </p:nvPr>
        </p:nvSpPr>
        <p:spPr/>
        <p:txBody>
          <a:bodyPr/>
          <a:lstStyle/>
          <a:p>
            <a:r>
              <a:rPr lang="en-US"/>
              <a:t>Step 4: Accessible Alternatives</a:t>
            </a:r>
          </a:p>
        </p:txBody>
      </p:sp>
      <p:sp>
        <p:nvSpPr>
          <p:cNvPr id="3" name="Content Placeholder 2">
            <a:extLst>
              <a:ext uri="{FF2B5EF4-FFF2-40B4-BE49-F238E27FC236}">
                <a16:creationId xmlns:a16="http://schemas.microsoft.com/office/drawing/2014/main" id="{E9F1EB50-E87C-D946-BCD0-548AC8D7CC37}"/>
              </a:ext>
            </a:extLst>
          </p:cNvPr>
          <p:cNvSpPr>
            <a:spLocks noGrp="1"/>
          </p:cNvSpPr>
          <p:nvPr>
            <p:ph sz="quarter" idx="13"/>
          </p:nvPr>
        </p:nvSpPr>
        <p:spPr/>
        <p:txBody>
          <a:bodyPr>
            <a:normAutofit fontScale="85000" lnSpcReduction="20000"/>
          </a:bodyPr>
          <a:lstStyle/>
          <a:p>
            <a:pPr>
              <a:spcBef>
                <a:spcPts val="1700"/>
              </a:spcBef>
            </a:pPr>
            <a:r>
              <a:rPr lang="en-US"/>
              <a:t>When you can’t fix the source and need to distribute</a:t>
            </a:r>
          </a:p>
          <a:p>
            <a:pPr lvl="1">
              <a:lnSpc>
                <a:spcPct val="100000"/>
              </a:lnSpc>
              <a:spcBef>
                <a:spcPts val="600"/>
              </a:spcBef>
            </a:pPr>
            <a:r>
              <a:rPr lang="en-US"/>
              <a:t>Most common with forwarded event flyers</a:t>
            </a:r>
          </a:p>
          <a:p>
            <a:pPr>
              <a:spcBef>
                <a:spcPts val="1700"/>
              </a:spcBef>
            </a:pPr>
            <a:r>
              <a:rPr lang="en-US"/>
              <a:t>Duplicate key information from PDF in text</a:t>
            </a:r>
          </a:p>
          <a:p>
            <a:pPr lvl="1">
              <a:lnSpc>
                <a:spcPct val="100000"/>
              </a:lnSpc>
              <a:spcBef>
                <a:spcPts val="600"/>
              </a:spcBef>
            </a:pPr>
            <a:r>
              <a:rPr lang="en-US"/>
              <a:t>Must be text, not an image of text!</a:t>
            </a:r>
          </a:p>
          <a:p>
            <a:pPr>
              <a:spcBef>
                <a:spcPts val="1700"/>
              </a:spcBef>
            </a:pPr>
            <a:r>
              <a:rPr lang="en-US"/>
              <a:t>Change the order of information as needed for clarity</a:t>
            </a:r>
          </a:p>
          <a:p>
            <a:pPr>
              <a:spcBef>
                <a:spcPts val="1700"/>
              </a:spcBef>
            </a:pPr>
            <a:r>
              <a:rPr lang="en-US"/>
              <a:t>Use a font that is 12 to 16 points</a:t>
            </a:r>
          </a:p>
          <a:p>
            <a:pPr>
              <a:spcBef>
                <a:spcPts val="1700"/>
              </a:spcBef>
            </a:pPr>
            <a:r>
              <a:rPr lang="en-US"/>
              <a:t>Use vertical white-space to increase readability</a:t>
            </a:r>
          </a:p>
          <a:p>
            <a:pPr lvl="1">
              <a:lnSpc>
                <a:spcPct val="100000"/>
              </a:lnSpc>
              <a:spcBef>
                <a:spcPts val="600"/>
              </a:spcBef>
            </a:pPr>
            <a:r>
              <a:rPr lang="en-US"/>
              <a:t>May require using blank lines in Outlook, etc.</a:t>
            </a:r>
          </a:p>
          <a:p>
            <a:pPr>
              <a:spcBef>
                <a:spcPts val="1700"/>
              </a:spcBef>
            </a:pPr>
            <a:r>
              <a:rPr lang="en-US"/>
              <a:t>Do not simply provide a link elsewhere, such as an event website or campus calendar</a:t>
            </a:r>
          </a:p>
        </p:txBody>
      </p:sp>
    </p:spTree>
    <p:extLst>
      <p:ext uri="{BB962C8B-B14F-4D97-AF65-F5344CB8AC3E}">
        <p14:creationId xmlns:p14="http://schemas.microsoft.com/office/powerpoint/2010/main" val="935236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3BCF-3EB1-E742-A27B-420389430C67}"/>
              </a:ext>
            </a:extLst>
          </p:cNvPr>
          <p:cNvSpPr>
            <a:spLocks noGrp="1"/>
          </p:cNvSpPr>
          <p:nvPr>
            <p:ph type="ctrTitle"/>
          </p:nvPr>
        </p:nvSpPr>
        <p:spPr>
          <a:xfrm>
            <a:off x="1909076" y="2881716"/>
            <a:ext cx="4186924" cy="1094567"/>
          </a:xfrm>
        </p:spPr>
        <p:txBody>
          <a:bodyPr/>
          <a:lstStyle/>
          <a:p>
            <a:r>
              <a:rPr lang="en-US" dirty="0">
                <a:solidFill>
                  <a:schemeClr val="bg1"/>
                </a:solidFill>
              </a:rPr>
              <a:t>Questions?</a:t>
            </a:r>
          </a:p>
        </p:txBody>
      </p:sp>
      <p:pic>
        <p:nvPicPr>
          <p:cNvPr id="6" name="Picture 5">
            <a:extLst>
              <a:ext uri="{FF2B5EF4-FFF2-40B4-BE49-F238E27FC236}">
                <a16:creationId xmlns:a16="http://schemas.microsoft.com/office/drawing/2014/main" id="{707562D3-B1BB-AB43-8B01-EB84210A5B8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0625410">
            <a:off x="6527429" y="814700"/>
            <a:ext cx="4055585" cy="4754824"/>
          </a:xfrm>
          <a:prstGeom prst="rect">
            <a:avLst/>
          </a:prstGeom>
        </p:spPr>
      </p:pic>
    </p:spTree>
    <p:extLst>
      <p:ext uri="{BB962C8B-B14F-4D97-AF65-F5344CB8AC3E}">
        <p14:creationId xmlns:p14="http://schemas.microsoft.com/office/powerpoint/2010/main" val="11189068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EA84-C53C-534A-9217-4874F99AFD9B}"/>
              </a:ext>
            </a:extLst>
          </p:cNvPr>
          <p:cNvSpPr>
            <a:spLocks noGrp="1"/>
          </p:cNvSpPr>
          <p:nvPr>
            <p:ph type="title"/>
          </p:nvPr>
        </p:nvSpPr>
        <p:spPr/>
        <p:txBody>
          <a:bodyPr/>
          <a:lstStyle/>
          <a:p>
            <a:r>
              <a:rPr lang="en-US" dirty="0"/>
              <a:t>Learn More</a:t>
            </a:r>
          </a:p>
        </p:txBody>
      </p:sp>
      <p:sp>
        <p:nvSpPr>
          <p:cNvPr id="3" name="Content Placeholder 2">
            <a:extLst>
              <a:ext uri="{FF2B5EF4-FFF2-40B4-BE49-F238E27FC236}">
                <a16:creationId xmlns:a16="http://schemas.microsoft.com/office/drawing/2014/main" id="{BB51F8F8-3DA0-2A4F-B46D-9BEAD644AE9E}"/>
              </a:ext>
            </a:extLst>
          </p:cNvPr>
          <p:cNvSpPr>
            <a:spLocks noGrp="1"/>
          </p:cNvSpPr>
          <p:nvPr>
            <p:ph sz="quarter" idx="13"/>
          </p:nvPr>
        </p:nvSpPr>
        <p:spPr/>
        <p:txBody>
          <a:bodyPr>
            <a:normAutofit/>
          </a:bodyPr>
          <a:lstStyle/>
          <a:p>
            <a:r>
              <a:rPr lang="en-US" sz="2700" dirty="0">
                <a:hlinkClick r:id="rId3"/>
              </a:rPr>
              <a:t>Accessibility 101</a:t>
            </a:r>
            <a:r>
              <a:rPr lang="en-US" sz="2700" dirty="0"/>
              <a:t> – </a:t>
            </a:r>
            <a:r>
              <a:rPr lang="en-US" sz="2000" dirty="0"/>
              <a:t>https://</a:t>
            </a:r>
            <a:r>
              <a:rPr lang="en-US" sz="2000" dirty="0" err="1"/>
              <a:t>canvas.instructure.com</a:t>
            </a:r>
            <a:r>
              <a:rPr lang="en-US" sz="2000" dirty="0"/>
              <a:t>/courses/1130292</a:t>
            </a:r>
          </a:p>
          <a:p>
            <a:r>
              <a:rPr lang="en-US" sz="2700" dirty="0">
                <a:hlinkClick r:id="rId4"/>
              </a:rPr>
              <a:t>Open Online Course in Accessibility and Inclusive Design</a:t>
            </a:r>
            <a:r>
              <a:rPr lang="en-US" sz="2700" dirty="0"/>
              <a:t> – </a:t>
            </a:r>
            <a:r>
              <a:rPr lang="en-US" sz="2000" dirty="0"/>
              <a:t>https://citl.illinois.edu/about-citl/news/2019/07/08/university-of-illinois-launches-open-online-course-in-accessibility-and-inclusive-design-on-coursera</a:t>
            </a:r>
          </a:p>
          <a:p>
            <a:r>
              <a:rPr lang="en-US" sz="2700" dirty="0">
                <a:hlinkClick r:id="rId5"/>
              </a:rPr>
              <a:t>Information Accessibility, Design, and Policy Certificate Program</a:t>
            </a:r>
            <a:r>
              <a:rPr lang="en-US" sz="2700" dirty="0"/>
              <a:t> </a:t>
            </a:r>
            <a:r>
              <a:rPr lang="en-US" sz="2000" dirty="0"/>
              <a:t>– http://</a:t>
            </a:r>
            <a:r>
              <a:rPr lang="en-US" sz="2000" dirty="0" err="1"/>
              <a:t>iadp.ahs.illinois.edu</a:t>
            </a:r>
            <a:r>
              <a:rPr lang="en-US" sz="2000" dirty="0"/>
              <a:t>/</a:t>
            </a:r>
          </a:p>
        </p:txBody>
      </p:sp>
    </p:spTree>
    <p:extLst>
      <p:ext uri="{BB962C8B-B14F-4D97-AF65-F5344CB8AC3E}">
        <p14:creationId xmlns:p14="http://schemas.microsoft.com/office/powerpoint/2010/main" val="12036311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928C-8329-4951-9FD5-64A687CF70D0}"/>
              </a:ext>
            </a:extLst>
          </p:cNvPr>
          <p:cNvSpPr>
            <a:spLocks noGrp="1"/>
          </p:cNvSpPr>
          <p:nvPr>
            <p:ph type="title"/>
          </p:nvPr>
        </p:nvSpPr>
        <p:spPr/>
        <p:txBody>
          <a:bodyPr/>
          <a:lstStyle/>
          <a:p>
            <a:pPr algn="l"/>
            <a:r>
              <a:rPr lang="en-US" dirty="0"/>
              <a:t>Important Resources</a:t>
            </a:r>
          </a:p>
        </p:txBody>
      </p:sp>
      <p:sp>
        <p:nvSpPr>
          <p:cNvPr id="3" name="Content Placeholder 2">
            <a:extLst>
              <a:ext uri="{FF2B5EF4-FFF2-40B4-BE49-F238E27FC236}">
                <a16:creationId xmlns:a16="http://schemas.microsoft.com/office/drawing/2014/main" id="{073836E3-EEBA-42D3-A052-86BDCF37D650}"/>
              </a:ext>
            </a:extLst>
          </p:cNvPr>
          <p:cNvSpPr>
            <a:spLocks noGrp="1"/>
          </p:cNvSpPr>
          <p:nvPr>
            <p:ph sz="quarter" idx="13"/>
          </p:nvPr>
        </p:nvSpPr>
        <p:spPr/>
        <p:txBody>
          <a:bodyPr>
            <a:normAutofit fontScale="77500" lnSpcReduction="20000"/>
          </a:bodyPr>
          <a:lstStyle/>
          <a:p>
            <a:pPr>
              <a:lnSpc>
                <a:spcPct val="110000"/>
              </a:lnSpc>
            </a:pPr>
            <a:r>
              <a:rPr lang="en-US" dirty="0">
                <a:hlinkClick r:id="rId3"/>
              </a:rPr>
              <a:t>Report a Barrier </a:t>
            </a:r>
            <a:endParaRPr lang="en-US" dirty="0"/>
          </a:p>
          <a:p>
            <a:pPr lvl="1">
              <a:lnSpc>
                <a:spcPct val="110000"/>
              </a:lnSpc>
            </a:pPr>
            <a:r>
              <a:rPr lang="en-US" dirty="0"/>
              <a:t>Help us identify and remediate issues that you come across– it really does take everyone to create an inclusive community.</a:t>
            </a:r>
          </a:p>
          <a:p>
            <a:pPr lvl="1">
              <a:lnSpc>
                <a:spcPct val="110000"/>
              </a:lnSpc>
            </a:pPr>
            <a:r>
              <a:rPr lang="en-US" dirty="0"/>
              <a:t>We follow up personally and explain the review process and outcome for each barrier reported.</a:t>
            </a:r>
          </a:p>
          <a:p>
            <a:pPr>
              <a:lnSpc>
                <a:spcPct val="110000"/>
              </a:lnSpc>
            </a:pPr>
            <a:r>
              <a:rPr lang="en-US" dirty="0">
                <a:hlinkClick r:id="rId4"/>
              </a:rPr>
              <a:t>IT Accessibility Website</a:t>
            </a:r>
            <a:endParaRPr lang="en-US" dirty="0"/>
          </a:p>
          <a:p>
            <a:pPr lvl="1">
              <a:lnSpc>
                <a:spcPct val="110000"/>
              </a:lnSpc>
            </a:pPr>
            <a:r>
              <a:rPr lang="en-US" dirty="0"/>
              <a:t>Accessibility tips and links to resources</a:t>
            </a:r>
          </a:p>
          <a:p>
            <a:pPr lvl="1">
              <a:lnSpc>
                <a:spcPct val="110000"/>
              </a:lnSpc>
            </a:pPr>
            <a:r>
              <a:rPr lang="en-US" dirty="0"/>
              <a:t>Information about the IT Accessibility Liaison program</a:t>
            </a:r>
          </a:p>
          <a:p>
            <a:pPr lvl="1">
              <a:lnSpc>
                <a:spcPct val="110000"/>
              </a:lnSpc>
            </a:pPr>
            <a:r>
              <a:rPr lang="en-US" dirty="0"/>
              <a:t>EIT accessibility policy information</a:t>
            </a:r>
          </a:p>
          <a:p>
            <a:pPr>
              <a:lnSpc>
                <a:spcPct val="110000"/>
              </a:lnSpc>
            </a:pPr>
            <a:r>
              <a:rPr lang="en-US" dirty="0">
                <a:hlinkClick r:id="rId5"/>
              </a:rPr>
              <a:t>DRES Academic Accommodations</a:t>
            </a:r>
            <a:endParaRPr lang="en-US" dirty="0"/>
          </a:p>
          <a:p>
            <a:pPr>
              <a:lnSpc>
                <a:spcPct val="110000"/>
              </a:lnSpc>
            </a:pPr>
            <a:r>
              <a:rPr lang="en-US" dirty="0">
                <a:hlinkClick r:id="rId6"/>
              </a:rPr>
              <a:t>Request A Reasonable Accommodation</a:t>
            </a:r>
            <a:r>
              <a:rPr lang="en-US" dirty="0"/>
              <a:t> – faculty and staff (including GA/TA workplace accommodations)</a:t>
            </a:r>
          </a:p>
          <a:p>
            <a:pPr>
              <a:lnSpc>
                <a:spcPct val="110000"/>
              </a:lnSpc>
            </a:pPr>
            <a:endParaRPr lang="en-US" dirty="0"/>
          </a:p>
          <a:p>
            <a:pPr>
              <a:lnSpc>
                <a:spcPct val="110000"/>
              </a:lnSpc>
            </a:pPr>
            <a:endParaRPr lang="en-US" dirty="0"/>
          </a:p>
        </p:txBody>
      </p:sp>
    </p:spTree>
    <p:extLst>
      <p:ext uri="{BB962C8B-B14F-4D97-AF65-F5344CB8AC3E}">
        <p14:creationId xmlns:p14="http://schemas.microsoft.com/office/powerpoint/2010/main" val="2324997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A1B47-8A69-1347-B48E-05DE1E637AC2}"/>
              </a:ext>
            </a:extLst>
          </p:cNvPr>
          <p:cNvSpPr>
            <a:spLocks noGrp="1"/>
          </p:cNvSpPr>
          <p:nvPr>
            <p:ph type="title"/>
          </p:nvPr>
        </p:nvSpPr>
        <p:spPr/>
        <p:txBody>
          <a:bodyPr/>
          <a:lstStyle/>
          <a:p>
            <a:r>
              <a:rPr lang="en-US"/>
              <a:t>What Is Semantic Content?</a:t>
            </a:r>
          </a:p>
        </p:txBody>
      </p:sp>
      <p:sp>
        <p:nvSpPr>
          <p:cNvPr id="3" name="Content Placeholder 2">
            <a:extLst>
              <a:ext uri="{FF2B5EF4-FFF2-40B4-BE49-F238E27FC236}">
                <a16:creationId xmlns:a16="http://schemas.microsoft.com/office/drawing/2014/main" id="{80E49EA6-2258-AF45-A26C-79FEF8849B01}"/>
              </a:ext>
            </a:extLst>
          </p:cNvPr>
          <p:cNvSpPr>
            <a:spLocks noGrp="1"/>
          </p:cNvSpPr>
          <p:nvPr>
            <p:ph sz="quarter" idx="13"/>
          </p:nvPr>
        </p:nvSpPr>
        <p:spPr/>
        <p:txBody>
          <a:bodyPr>
            <a:normAutofit/>
          </a:bodyPr>
          <a:lstStyle/>
          <a:p>
            <a:pPr>
              <a:spcBef>
                <a:spcPts val="1700"/>
              </a:spcBef>
            </a:pPr>
            <a:r>
              <a:rPr lang="en-US" dirty="0"/>
              <a:t>Paragraphs</a:t>
            </a:r>
          </a:p>
          <a:p>
            <a:pPr>
              <a:spcBef>
                <a:spcPts val="1700"/>
              </a:spcBef>
            </a:pPr>
            <a:r>
              <a:rPr lang="en-US" dirty="0"/>
              <a:t>Headings</a:t>
            </a:r>
          </a:p>
          <a:p>
            <a:pPr>
              <a:spcBef>
                <a:spcPts val="1700"/>
              </a:spcBef>
            </a:pPr>
            <a:r>
              <a:rPr lang="en-US" dirty="0"/>
              <a:t>Lists (bulleted and numbered)</a:t>
            </a:r>
          </a:p>
          <a:p>
            <a:pPr>
              <a:spcBef>
                <a:spcPts val="1700"/>
              </a:spcBef>
            </a:pPr>
            <a:r>
              <a:rPr lang="en-US" dirty="0"/>
              <a:t>Tables</a:t>
            </a:r>
          </a:p>
          <a:p>
            <a:pPr>
              <a:spcBef>
                <a:spcPts val="1700"/>
              </a:spcBef>
            </a:pPr>
            <a:r>
              <a:rPr lang="en-US" dirty="0"/>
              <a:t>Figures / Images</a:t>
            </a:r>
          </a:p>
          <a:p>
            <a:pPr>
              <a:spcBef>
                <a:spcPts val="1700"/>
              </a:spcBef>
              <a:spcAft>
                <a:spcPts val="0"/>
              </a:spcAft>
            </a:pPr>
            <a:r>
              <a:rPr lang="en-US" dirty="0"/>
              <a:t>All content must have some semantic role</a:t>
            </a:r>
          </a:p>
          <a:p>
            <a:pPr lvl="1"/>
            <a:r>
              <a:rPr lang="en-US" dirty="0"/>
              <a:t>Decorative (i.e., artifact) is a role</a:t>
            </a:r>
          </a:p>
        </p:txBody>
      </p:sp>
    </p:spTree>
    <p:extLst>
      <p:ext uri="{BB962C8B-B14F-4D97-AF65-F5344CB8AC3E}">
        <p14:creationId xmlns:p14="http://schemas.microsoft.com/office/powerpoint/2010/main" val="3522405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03A2D0-D6A7-4B4E-9A70-823437FB673A}"/>
              </a:ext>
            </a:extLst>
          </p:cNvPr>
          <p:cNvSpPr>
            <a:spLocks noGrp="1"/>
          </p:cNvSpPr>
          <p:nvPr>
            <p:ph type="title"/>
          </p:nvPr>
        </p:nvSpPr>
        <p:spPr/>
        <p:txBody>
          <a:bodyPr>
            <a:normAutofit/>
          </a:bodyPr>
          <a:lstStyle/>
          <a:p>
            <a:r>
              <a:rPr lang="en-US" sz="3200" cap="none"/>
              <a:t>Basic Document Structure – Other Heading Levels</a:t>
            </a:r>
            <a:endParaRPr lang="en-US" sz="1800" cap="none"/>
          </a:p>
        </p:txBody>
      </p:sp>
      <p:sp>
        <p:nvSpPr>
          <p:cNvPr id="8" name="Content Placeholder 7">
            <a:extLst>
              <a:ext uri="{FF2B5EF4-FFF2-40B4-BE49-F238E27FC236}">
                <a16:creationId xmlns:a16="http://schemas.microsoft.com/office/drawing/2014/main" id="{3D42B31B-2D6B-C74B-A17D-A0BA947D7714}"/>
              </a:ext>
            </a:extLst>
          </p:cNvPr>
          <p:cNvSpPr>
            <a:spLocks noGrp="1"/>
          </p:cNvSpPr>
          <p:nvPr>
            <p:ph sz="quarter" idx="13"/>
          </p:nvPr>
        </p:nvSpPr>
        <p:spPr/>
        <p:txBody>
          <a:bodyPr vert="horz" lIns="91440" tIns="45720" rIns="91440" bIns="45720" rtlCol="0" anchor="t">
            <a:noAutofit/>
          </a:bodyPr>
          <a:lstStyle/>
          <a:p>
            <a:pPr>
              <a:lnSpc>
                <a:spcPct val="90000"/>
              </a:lnSpc>
              <a:spcBef>
                <a:spcPts val="1700"/>
              </a:spcBef>
            </a:pPr>
            <a:r>
              <a:rPr lang="en-US" sz="2400" dirty="0"/>
              <a:t>Purpose: Establish document outline</a:t>
            </a:r>
          </a:p>
          <a:p>
            <a:pPr>
              <a:lnSpc>
                <a:spcPct val="90000"/>
              </a:lnSpc>
              <a:spcBef>
                <a:spcPts val="1700"/>
              </a:spcBef>
            </a:pPr>
            <a:r>
              <a:rPr lang="en-US" sz="2400" dirty="0"/>
              <a:t>Each top-level section is a Heading 2</a:t>
            </a:r>
          </a:p>
          <a:p>
            <a:pPr>
              <a:lnSpc>
                <a:spcPct val="90000"/>
              </a:lnSpc>
              <a:spcBef>
                <a:spcPts val="1700"/>
              </a:spcBef>
            </a:pPr>
            <a:r>
              <a:rPr lang="en-US" sz="2400" dirty="0"/>
              <a:t>Headings 3 – 6 are used within sections</a:t>
            </a:r>
          </a:p>
          <a:p>
            <a:pPr>
              <a:lnSpc>
                <a:spcPct val="90000"/>
              </a:lnSpc>
              <a:spcBef>
                <a:spcPts val="1700"/>
              </a:spcBef>
            </a:pPr>
            <a:r>
              <a:rPr lang="en-US" sz="2400" dirty="0"/>
              <a:t>Do not skip levels</a:t>
            </a:r>
          </a:p>
          <a:p>
            <a:pPr>
              <a:lnSpc>
                <a:spcPct val="90000"/>
              </a:lnSpc>
              <a:spcBef>
                <a:spcPts val="1700"/>
              </a:spcBef>
            </a:pPr>
            <a:endParaRPr lang="en-US" sz="2400" dirty="0">
              <a:solidFill>
                <a:schemeClr val="bg1">
                  <a:lumMod val="75000"/>
                  <a:lumOff val="25000"/>
                </a:schemeClr>
              </a:solidFill>
              <a:highlight>
                <a:srgbClr val="00FFFF"/>
              </a:highlight>
            </a:endParaRPr>
          </a:p>
        </p:txBody>
      </p:sp>
      <p:sp>
        <p:nvSpPr>
          <p:cNvPr id="2" name="Content Placeholder 1">
            <a:extLst>
              <a:ext uri="{FF2B5EF4-FFF2-40B4-BE49-F238E27FC236}">
                <a16:creationId xmlns:a16="http://schemas.microsoft.com/office/drawing/2014/main" id="{358B7374-23F1-DC41-96D6-B4B2F895F739}"/>
              </a:ext>
            </a:extLst>
          </p:cNvPr>
          <p:cNvSpPr>
            <a:spLocks noGrp="1"/>
          </p:cNvSpPr>
          <p:nvPr>
            <p:ph sz="half" idx="4294967295"/>
          </p:nvPr>
        </p:nvSpPr>
        <p:spPr>
          <a:xfrm>
            <a:off x="6847751" y="1407900"/>
            <a:ext cx="4722812" cy="4371465"/>
          </a:xfrm>
          <a:noFill/>
        </p:spPr>
        <p:txBody>
          <a:bodyPr>
            <a:normAutofit fontScale="40000" lnSpcReduction="20000"/>
          </a:bodyPr>
          <a:lstStyle/>
          <a:p>
            <a:pPr marL="0" indent="0">
              <a:lnSpc>
                <a:spcPct val="110000"/>
              </a:lnSpc>
              <a:buNone/>
            </a:pPr>
            <a:r>
              <a:rPr lang="en-US" sz="4600" b="1" dirty="0"/>
              <a:t>DOCUMENT TITLE (H1)</a:t>
            </a:r>
          </a:p>
          <a:p>
            <a:pPr marL="11113" indent="0">
              <a:lnSpc>
                <a:spcPct val="110000"/>
              </a:lnSpc>
              <a:buNone/>
            </a:pPr>
            <a:r>
              <a:rPr lang="en-US" sz="4600" b="1" dirty="0">
                <a:solidFill>
                  <a:schemeClr val="accent1"/>
                </a:solidFill>
              </a:rPr>
              <a:t>First Section (H2)</a:t>
            </a:r>
          </a:p>
          <a:p>
            <a:pPr marL="457200" indent="0">
              <a:lnSpc>
                <a:spcPct val="110000"/>
              </a:lnSpc>
              <a:spcBef>
                <a:spcPts val="0"/>
              </a:spcBef>
              <a:buNone/>
            </a:pPr>
            <a:r>
              <a:rPr lang="en-US" sz="4600" dirty="0"/>
              <a:t>&lt;content&gt;</a:t>
            </a:r>
          </a:p>
          <a:p>
            <a:pPr marL="457200" indent="0">
              <a:lnSpc>
                <a:spcPct val="110000"/>
              </a:lnSpc>
              <a:buNone/>
            </a:pPr>
            <a:r>
              <a:rPr lang="en-US" sz="4600" dirty="0">
                <a:solidFill>
                  <a:schemeClr val="accent1"/>
                </a:solidFill>
              </a:rPr>
              <a:t>Subheading (H3)</a:t>
            </a:r>
          </a:p>
          <a:p>
            <a:pPr marL="800100" indent="0">
              <a:lnSpc>
                <a:spcPct val="110000"/>
              </a:lnSpc>
              <a:spcBef>
                <a:spcPts val="0"/>
              </a:spcBef>
              <a:buNone/>
            </a:pPr>
            <a:r>
              <a:rPr lang="en-US" sz="4600" dirty="0"/>
              <a:t>&lt;content&gt;</a:t>
            </a:r>
          </a:p>
          <a:p>
            <a:pPr marL="800100" indent="0">
              <a:lnSpc>
                <a:spcPct val="110000"/>
              </a:lnSpc>
              <a:buNone/>
            </a:pPr>
            <a:r>
              <a:rPr lang="en-US" sz="4600" i="1" dirty="0">
                <a:solidFill>
                  <a:schemeClr val="accent1"/>
                </a:solidFill>
              </a:rPr>
              <a:t>Another Heading (H4)</a:t>
            </a:r>
          </a:p>
          <a:p>
            <a:pPr marL="1143000" indent="0">
              <a:lnSpc>
                <a:spcPct val="110000"/>
              </a:lnSpc>
              <a:spcBef>
                <a:spcPts val="0"/>
              </a:spcBef>
              <a:buNone/>
            </a:pPr>
            <a:r>
              <a:rPr lang="en-US" sz="4600" dirty="0"/>
              <a:t>&lt;content&gt;</a:t>
            </a:r>
          </a:p>
          <a:p>
            <a:pPr marL="457200" indent="0">
              <a:lnSpc>
                <a:spcPct val="110000"/>
              </a:lnSpc>
              <a:buNone/>
            </a:pPr>
            <a:r>
              <a:rPr lang="en-US" sz="4600" dirty="0">
                <a:solidFill>
                  <a:schemeClr val="accent1"/>
                </a:solidFill>
              </a:rPr>
              <a:t>New Subheading (H3)</a:t>
            </a:r>
          </a:p>
          <a:p>
            <a:pPr marL="800100" indent="0">
              <a:lnSpc>
                <a:spcPct val="110000"/>
              </a:lnSpc>
              <a:spcBef>
                <a:spcPts val="0"/>
              </a:spcBef>
              <a:buNone/>
            </a:pPr>
            <a:r>
              <a:rPr lang="en-US" sz="4600" dirty="0"/>
              <a:t>&lt;content&gt;</a:t>
            </a:r>
          </a:p>
          <a:p>
            <a:pPr marL="0" indent="0">
              <a:lnSpc>
                <a:spcPct val="110000"/>
              </a:lnSpc>
              <a:buNone/>
            </a:pPr>
            <a:r>
              <a:rPr lang="en-US" sz="4600" b="1" dirty="0">
                <a:solidFill>
                  <a:schemeClr val="accent1"/>
                </a:solidFill>
              </a:rPr>
              <a:t>Second Section (H2)</a:t>
            </a:r>
          </a:p>
          <a:p>
            <a:pPr marL="457200" indent="0">
              <a:lnSpc>
                <a:spcPct val="110000"/>
              </a:lnSpc>
              <a:spcBef>
                <a:spcPts val="0"/>
              </a:spcBef>
              <a:buNone/>
            </a:pPr>
            <a:r>
              <a:rPr lang="en-US" sz="4600" dirty="0"/>
              <a:t>&lt;content&gt;</a:t>
            </a:r>
          </a:p>
          <a:p>
            <a:pPr marL="457200" indent="0">
              <a:lnSpc>
                <a:spcPct val="110000"/>
              </a:lnSpc>
              <a:buNone/>
            </a:pPr>
            <a:r>
              <a:rPr lang="en-US" sz="4600" dirty="0">
                <a:solidFill>
                  <a:schemeClr val="accent1"/>
                </a:solidFill>
              </a:rPr>
              <a:t>Subheading (H3)</a:t>
            </a:r>
          </a:p>
          <a:p>
            <a:pPr marL="800100" indent="0">
              <a:lnSpc>
                <a:spcPct val="110000"/>
              </a:lnSpc>
              <a:spcBef>
                <a:spcPts val="0"/>
              </a:spcBef>
              <a:buNone/>
            </a:pPr>
            <a:r>
              <a:rPr lang="en-US" sz="4600" dirty="0"/>
              <a:t>&lt;content&gt;</a:t>
            </a:r>
          </a:p>
        </p:txBody>
      </p:sp>
      <p:cxnSp>
        <p:nvCxnSpPr>
          <p:cNvPr id="4" name="Straight Connector 3">
            <a:extLst>
              <a:ext uri="{FF2B5EF4-FFF2-40B4-BE49-F238E27FC236}">
                <a16:creationId xmlns:a16="http://schemas.microsoft.com/office/drawing/2014/main" id="{F3156E89-2074-9E49-A473-EB4E4AD0A4F4}"/>
              </a:ext>
              <a:ext uri="{C183D7F6-B498-43B3-948B-1728B52AA6E4}">
                <adec:decorative xmlns:adec="http://schemas.microsoft.com/office/drawing/2017/decorative" val="1"/>
              </a:ext>
            </a:extLst>
          </p:cNvPr>
          <p:cNvCxnSpPr/>
          <p:nvPr/>
        </p:nvCxnSpPr>
        <p:spPr>
          <a:xfrm>
            <a:off x="6387706" y="1855626"/>
            <a:ext cx="0" cy="3715474"/>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423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A5A28-BCB6-9382-E63F-F9A2DE4E0A56}"/>
              </a:ext>
            </a:extLst>
          </p:cNvPr>
          <p:cNvSpPr>
            <a:spLocks noGrp="1"/>
          </p:cNvSpPr>
          <p:nvPr>
            <p:ph type="title"/>
          </p:nvPr>
        </p:nvSpPr>
        <p:spPr/>
        <p:txBody>
          <a:bodyPr/>
          <a:lstStyle/>
          <a:p>
            <a:r>
              <a:rPr lang="en-US"/>
              <a:t>Semantic Structure: Lists</a:t>
            </a:r>
          </a:p>
        </p:txBody>
      </p:sp>
      <p:sp>
        <p:nvSpPr>
          <p:cNvPr id="5" name="Content Placeholder 4">
            <a:extLst>
              <a:ext uri="{FF2B5EF4-FFF2-40B4-BE49-F238E27FC236}">
                <a16:creationId xmlns:a16="http://schemas.microsoft.com/office/drawing/2014/main" id="{55A1D0E8-1FA0-6F54-9975-B80B4A2ECD44}"/>
              </a:ext>
            </a:extLst>
          </p:cNvPr>
          <p:cNvSpPr>
            <a:spLocks noGrp="1"/>
          </p:cNvSpPr>
          <p:nvPr>
            <p:ph sz="quarter" idx="13"/>
          </p:nvPr>
        </p:nvSpPr>
        <p:spPr/>
        <p:txBody>
          <a:bodyPr/>
          <a:lstStyle/>
          <a:p>
            <a:r>
              <a:rPr lang="en-US" dirty="0"/>
              <a:t>Lists group information that comes as a series of items</a:t>
            </a:r>
          </a:p>
          <a:p>
            <a:r>
              <a:rPr lang="en-US" dirty="0"/>
              <a:t>Bulleted lists when the order of the items does not matter</a:t>
            </a:r>
          </a:p>
          <a:p>
            <a:r>
              <a:rPr lang="en-US" dirty="0"/>
              <a:t>Numbered lists when the order does matter, e.g., instructions</a:t>
            </a:r>
          </a:p>
        </p:txBody>
      </p:sp>
    </p:spTree>
    <p:extLst>
      <p:ext uri="{BB962C8B-B14F-4D97-AF65-F5344CB8AC3E}">
        <p14:creationId xmlns:p14="http://schemas.microsoft.com/office/powerpoint/2010/main" val="3204256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A5A28-BCB6-9382-E63F-F9A2DE4E0A56}"/>
              </a:ext>
            </a:extLst>
          </p:cNvPr>
          <p:cNvSpPr>
            <a:spLocks noGrp="1"/>
          </p:cNvSpPr>
          <p:nvPr>
            <p:ph type="title"/>
          </p:nvPr>
        </p:nvSpPr>
        <p:spPr/>
        <p:txBody>
          <a:bodyPr/>
          <a:lstStyle/>
          <a:p>
            <a:r>
              <a:rPr lang="en-US" dirty="0"/>
              <a:t>Semantic Structure: Tables</a:t>
            </a:r>
          </a:p>
        </p:txBody>
      </p:sp>
      <p:sp>
        <p:nvSpPr>
          <p:cNvPr id="5" name="Content Placeholder 4">
            <a:extLst>
              <a:ext uri="{FF2B5EF4-FFF2-40B4-BE49-F238E27FC236}">
                <a16:creationId xmlns:a16="http://schemas.microsoft.com/office/drawing/2014/main" id="{55A1D0E8-1FA0-6F54-9975-B80B4A2ECD44}"/>
              </a:ext>
            </a:extLst>
          </p:cNvPr>
          <p:cNvSpPr>
            <a:spLocks noGrp="1"/>
          </p:cNvSpPr>
          <p:nvPr>
            <p:ph sz="quarter" idx="13"/>
          </p:nvPr>
        </p:nvSpPr>
        <p:spPr>
          <a:xfrm>
            <a:off x="838199" y="1690689"/>
            <a:ext cx="5802298" cy="3955510"/>
          </a:xfrm>
        </p:spPr>
        <p:txBody>
          <a:bodyPr>
            <a:normAutofit/>
          </a:bodyPr>
          <a:lstStyle/>
          <a:p>
            <a:r>
              <a:rPr lang="en-US" dirty="0"/>
              <a:t>Tables are for tabular data, i.e., data that has a row-column relationship</a:t>
            </a:r>
          </a:p>
          <a:p>
            <a:r>
              <a:rPr lang="en-US" dirty="0"/>
              <a:t>Do not use tables for visual layout</a:t>
            </a:r>
          </a:p>
          <a:p>
            <a:r>
              <a:rPr lang="en-US" dirty="0"/>
              <a:t>All table columns must have a heading</a:t>
            </a:r>
          </a:p>
          <a:p>
            <a:r>
              <a:rPr lang="en-US" dirty="0"/>
              <a:t>Do not merge or split table cells</a:t>
            </a:r>
          </a:p>
          <a:p>
            <a:r>
              <a:rPr lang="en-US" dirty="0"/>
              <a:t>Do not use blank table rows</a:t>
            </a:r>
          </a:p>
        </p:txBody>
      </p:sp>
      <p:graphicFrame>
        <p:nvGraphicFramePr>
          <p:cNvPr id="3" name="Table 2">
            <a:extLst>
              <a:ext uri="{FF2B5EF4-FFF2-40B4-BE49-F238E27FC236}">
                <a16:creationId xmlns:a16="http://schemas.microsoft.com/office/drawing/2014/main" id="{02AB2261-A0BC-A774-996E-EEC958BE556E}"/>
              </a:ext>
            </a:extLst>
          </p:cNvPr>
          <p:cNvGraphicFramePr>
            <a:graphicFrameLocks noGrp="1"/>
          </p:cNvGraphicFramePr>
          <p:nvPr>
            <p:extLst>
              <p:ext uri="{D42A27DB-BD31-4B8C-83A1-F6EECF244321}">
                <p14:modId xmlns:p14="http://schemas.microsoft.com/office/powerpoint/2010/main" val="1855869310"/>
              </p:ext>
            </p:extLst>
          </p:nvPr>
        </p:nvGraphicFramePr>
        <p:xfrm>
          <a:off x="6640497" y="1754596"/>
          <a:ext cx="5113770" cy="3229452"/>
        </p:xfrm>
        <a:graphic>
          <a:graphicData uri="http://schemas.openxmlformats.org/drawingml/2006/table">
            <a:tbl>
              <a:tblPr firstRow="1" firstCol="1" bandRow="1">
                <a:tableStyleId>{7DF18680-E054-41AD-8BC1-D1AEF772440D}</a:tableStyleId>
              </a:tblPr>
              <a:tblGrid>
                <a:gridCol w="1022754">
                  <a:extLst>
                    <a:ext uri="{9D8B030D-6E8A-4147-A177-3AD203B41FA5}">
                      <a16:colId xmlns:a16="http://schemas.microsoft.com/office/drawing/2014/main" val="1848066595"/>
                    </a:ext>
                  </a:extLst>
                </a:gridCol>
                <a:gridCol w="1022754">
                  <a:extLst>
                    <a:ext uri="{9D8B030D-6E8A-4147-A177-3AD203B41FA5}">
                      <a16:colId xmlns:a16="http://schemas.microsoft.com/office/drawing/2014/main" val="4096073463"/>
                    </a:ext>
                  </a:extLst>
                </a:gridCol>
                <a:gridCol w="1022754">
                  <a:extLst>
                    <a:ext uri="{9D8B030D-6E8A-4147-A177-3AD203B41FA5}">
                      <a16:colId xmlns:a16="http://schemas.microsoft.com/office/drawing/2014/main" val="2612334766"/>
                    </a:ext>
                  </a:extLst>
                </a:gridCol>
                <a:gridCol w="1022754">
                  <a:extLst>
                    <a:ext uri="{9D8B030D-6E8A-4147-A177-3AD203B41FA5}">
                      <a16:colId xmlns:a16="http://schemas.microsoft.com/office/drawing/2014/main" val="2567277064"/>
                    </a:ext>
                  </a:extLst>
                </a:gridCol>
                <a:gridCol w="1022754">
                  <a:extLst>
                    <a:ext uri="{9D8B030D-6E8A-4147-A177-3AD203B41FA5}">
                      <a16:colId xmlns:a16="http://schemas.microsoft.com/office/drawing/2014/main" val="2055584019"/>
                    </a:ext>
                  </a:extLst>
                </a:gridCol>
              </a:tblGrid>
              <a:tr h="487323">
                <a:tc>
                  <a:txBody>
                    <a:bodyPr/>
                    <a:lstStyle/>
                    <a:p>
                      <a:r>
                        <a:rPr lang="en-US"/>
                        <a:t>2022</a:t>
                      </a:r>
                    </a:p>
                  </a:txBody>
                  <a:tcPr/>
                </a:tc>
                <a:tc>
                  <a:txBody>
                    <a:bodyPr/>
                    <a:lstStyle/>
                    <a:p>
                      <a:r>
                        <a:rPr lang="en-US"/>
                        <a:t>Chrome</a:t>
                      </a:r>
                    </a:p>
                  </a:txBody>
                  <a:tcPr/>
                </a:tc>
                <a:tc>
                  <a:txBody>
                    <a:bodyPr/>
                    <a:lstStyle/>
                    <a:p>
                      <a:r>
                        <a:rPr lang="en-US"/>
                        <a:t>Edge</a:t>
                      </a:r>
                    </a:p>
                  </a:txBody>
                  <a:tcPr/>
                </a:tc>
                <a:tc>
                  <a:txBody>
                    <a:bodyPr/>
                    <a:lstStyle/>
                    <a:p>
                      <a:r>
                        <a:rPr lang="en-US"/>
                        <a:t>Firefox</a:t>
                      </a:r>
                    </a:p>
                  </a:txBody>
                  <a:tcPr/>
                </a:tc>
                <a:tc>
                  <a:txBody>
                    <a:bodyPr/>
                    <a:lstStyle/>
                    <a:p>
                      <a:r>
                        <a:rPr lang="en-US"/>
                        <a:t>Safari</a:t>
                      </a:r>
                    </a:p>
                  </a:txBody>
                  <a:tcPr/>
                </a:tc>
                <a:extLst>
                  <a:ext uri="{0D108BD9-81ED-4DB2-BD59-A6C34878D82A}">
                    <a16:rowId xmlns:a16="http://schemas.microsoft.com/office/drawing/2014/main" val="2625794223"/>
                  </a:ext>
                </a:extLst>
              </a:tr>
              <a:tr h="487323">
                <a:tc>
                  <a:txBody>
                    <a:bodyPr/>
                    <a:lstStyle/>
                    <a:p>
                      <a:r>
                        <a:rPr lang="en-US"/>
                        <a:t>May</a:t>
                      </a:r>
                    </a:p>
                  </a:txBody>
                  <a:tcPr/>
                </a:tc>
                <a:tc>
                  <a:txBody>
                    <a:bodyPr/>
                    <a:lstStyle/>
                    <a:p>
                      <a:r>
                        <a:rPr lang="en-US"/>
                        <a:t>79.9%</a:t>
                      </a:r>
                    </a:p>
                  </a:txBody>
                  <a:tcPr/>
                </a:tc>
                <a:tc>
                  <a:txBody>
                    <a:bodyPr/>
                    <a:lstStyle/>
                    <a:p>
                      <a:r>
                        <a:rPr lang="en-US" dirty="0"/>
                        <a:t>7.3%</a:t>
                      </a:r>
                    </a:p>
                  </a:txBody>
                  <a:tcPr/>
                </a:tc>
                <a:tc>
                  <a:txBody>
                    <a:bodyPr/>
                    <a:lstStyle/>
                    <a:p>
                      <a:r>
                        <a:rPr lang="en-US"/>
                        <a:t>5.3%</a:t>
                      </a:r>
                    </a:p>
                  </a:txBody>
                  <a:tcPr/>
                </a:tc>
                <a:tc>
                  <a:txBody>
                    <a:bodyPr/>
                    <a:lstStyle/>
                    <a:p>
                      <a:r>
                        <a:rPr lang="en-US"/>
                        <a:t>3.8%</a:t>
                      </a:r>
                    </a:p>
                  </a:txBody>
                  <a:tcPr/>
                </a:tc>
                <a:extLst>
                  <a:ext uri="{0D108BD9-81ED-4DB2-BD59-A6C34878D82A}">
                    <a16:rowId xmlns:a16="http://schemas.microsoft.com/office/drawing/2014/main" val="1943899300"/>
                  </a:ext>
                </a:extLst>
              </a:tr>
              <a:tr h="487323">
                <a:tc>
                  <a:txBody>
                    <a:bodyPr/>
                    <a:lstStyle/>
                    <a:p>
                      <a:r>
                        <a:rPr lang="en-US"/>
                        <a:t>April</a:t>
                      </a:r>
                    </a:p>
                  </a:txBody>
                  <a:tcPr/>
                </a:tc>
                <a:tc>
                  <a:txBody>
                    <a:bodyPr/>
                    <a:lstStyle/>
                    <a:p>
                      <a:r>
                        <a:rPr lang="en-US"/>
                        <a:t>80.3%</a:t>
                      </a:r>
                    </a:p>
                  </a:txBody>
                  <a:tcPr/>
                </a:tc>
                <a:tc>
                  <a:txBody>
                    <a:bodyPr/>
                    <a:lstStyle/>
                    <a:p>
                      <a:r>
                        <a:rPr lang="en-US" dirty="0"/>
                        <a:t>7.2%</a:t>
                      </a:r>
                    </a:p>
                  </a:txBody>
                  <a:tcPr/>
                </a:tc>
                <a:tc>
                  <a:txBody>
                    <a:bodyPr/>
                    <a:lstStyle/>
                    <a:p>
                      <a:r>
                        <a:rPr lang="en-US"/>
                        <a:t>5.3%</a:t>
                      </a:r>
                    </a:p>
                  </a:txBody>
                  <a:tcPr/>
                </a:tc>
                <a:tc>
                  <a:txBody>
                    <a:bodyPr/>
                    <a:lstStyle/>
                    <a:p>
                      <a:r>
                        <a:rPr lang="en-US"/>
                        <a:t>3.8%</a:t>
                      </a:r>
                    </a:p>
                  </a:txBody>
                  <a:tcPr/>
                </a:tc>
                <a:extLst>
                  <a:ext uri="{0D108BD9-81ED-4DB2-BD59-A6C34878D82A}">
                    <a16:rowId xmlns:a16="http://schemas.microsoft.com/office/drawing/2014/main" val="938194686"/>
                  </a:ext>
                </a:extLst>
              </a:tr>
              <a:tr h="487323">
                <a:tc>
                  <a:txBody>
                    <a:bodyPr/>
                    <a:lstStyle/>
                    <a:p>
                      <a:r>
                        <a:rPr lang="en-US"/>
                        <a:t>March</a:t>
                      </a:r>
                    </a:p>
                  </a:txBody>
                  <a:tcPr/>
                </a:tc>
                <a:tc>
                  <a:txBody>
                    <a:bodyPr/>
                    <a:lstStyle/>
                    <a:p>
                      <a:r>
                        <a:rPr lang="en-US"/>
                        <a:t>80.3%</a:t>
                      </a:r>
                    </a:p>
                  </a:txBody>
                  <a:tcPr/>
                </a:tc>
                <a:tc>
                  <a:txBody>
                    <a:bodyPr/>
                    <a:lstStyle/>
                    <a:p>
                      <a:r>
                        <a:rPr lang="en-US"/>
                        <a:t>7.5%</a:t>
                      </a:r>
                    </a:p>
                  </a:txBody>
                  <a:tcPr/>
                </a:tc>
                <a:tc>
                  <a:txBody>
                    <a:bodyPr/>
                    <a:lstStyle/>
                    <a:p>
                      <a:r>
                        <a:rPr lang="en-US"/>
                        <a:t>5.3%</a:t>
                      </a:r>
                    </a:p>
                  </a:txBody>
                  <a:tcPr/>
                </a:tc>
                <a:tc>
                  <a:txBody>
                    <a:bodyPr/>
                    <a:lstStyle/>
                    <a:p>
                      <a:r>
                        <a:rPr lang="en-US"/>
                        <a:t>3.7%</a:t>
                      </a:r>
                    </a:p>
                  </a:txBody>
                  <a:tcPr/>
                </a:tc>
                <a:extLst>
                  <a:ext uri="{0D108BD9-81ED-4DB2-BD59-A6C34878D82A}">
                    <a16:rowId xmlns:a16="http://schemas.microsoft.com/office/drawing/2014/main" val="4211541159"/>
                  </a:ext>
                </a:extLst>
              </a:tr>
              <a:tr h="487323">
                <a:tc>
                  <a:txBody>
                    <a:bodyPr/>
                    <a:lstStyle/>
                    <a:p>
                      <a:r>
                        <a:rPr lang="en-US"/>
                        <a:t>February</a:t>
                      </a:r>
                    </a:p>
                  </a:txBody>
                  <a:tcPr/>
                </a:tc>
                <a:tc>
                  <a:txBody>
                    <a:bodyPr/>
                    <a:lstStyle/>
                    <a:p>
                      <a:r>
                        <a:rPr lang="en-US"/>
                        <a:t>79.9%</a:t>
                      </a:r>
                    </a:p>
                  </a:txBody>
                  <a:tcPr/>
                </a:tc>
                <a:tc>
                  <a:txBody>
                    <a:bodyPr/>
                    <a:lstStyle/>
                    <a:p>
                      <a:r>
                        <a:rPr lang="en-US"/>
                        <a:t>7.5%</a:t>
                      </a:r>
                    </a:p>
                  </a:txBody>
                  <a:tcPr/>
                </a:tc>
                <a:tc>
                  <a:txBody>
                    <a:bodyPr/>
                    <a:lstStyle/>
                    <a:p>
                      <a:r>
                        <a:rPr lang="en-US"/>
                        <a:t>5.4%</a:t>
                      </a:r>
                    </a:p>
                  </a:txBody>
                  <a:tcPr/>
                </a:tc>
                <a:tc>
                  <a:txBody>
                    <a:bodyPr/>
                    <a:lstStyle/>
                    <a:p>
                      <a:r>
                        <a:rPr lang="en-US"/>
                        <a:t>4.0%</a:t>
                      </a:r>
                    </a:p>
                  </a:txBody>
                  <a:tcPr/>
                </a:tc>
                <a:extLst>
                  <a:ext uri="{0D108BD9-81ED-4DB2-BD59-A6C34878D82A}">
                    <a16:rowId xmlns:a16="http://schemas.microsoft.com/office/drawing/2014/main" val="4172557886"/>
                  </a:ext>
                </a:extLst>
              </a:tr>
              <a:tr h="487323">
                <a:tc>
                  <a:txBody>
                    <a:bodyPr/>
                    <a:lstStyle/>
                    <a:p>
                      <a:r>
                        <a:rPr lang="en-US"/>
                        <a:t>January</a:t>
                      </a:r>
                    </a:p>
                  </a:txBody>
                  <a:tcPr/>
                </a:tc>
                <a:tc>
                  <a:txBody>
                    <a:bodyPr/>
                    <a:lstStyle/>
                    <a:p>
                      <a:r>
                        <a:rPr lang="en-US"/>
                        <a:t>80.1%</a:t>
                      </a:r>
                    </a:p>
                  </a:txBody>
                  <a:tcPr/>
                </a:tc>
                <a:tc>
                  <a:txBody>
                    <a:bodyPr/>
                    <a:lstStyle/>
                    <a:p>
                      <a:r>
                        <a:rPr lang="en-US"/>
                        <a:t>7.3%</a:t>
                      </a:r>
                    </a:p>
                  </a:txBody>
                  <a:tcPr/>
                </a:tc>
                <a:tc>
                  <a:txBody>
                    <a:bodyPr/>
                    <a:lstStyle/>
                    <a:p>
                      <a:r>
                        <a:rPr lang="en-US"/>
                        <a:t>5.5%</a:t>
                      </a:r>
                    </a:p>
                  </a:txBody>
                  <a:tcPr/>
                </a:tc>
                <a:tc>
                  <a:txBody>
                    <a:bodyPr/>
                    <a:lstStyle/>
                    <a:p>
                      <a:r>
                        <a:rPr lang="en-US" dirty="0"/>
                        <a:t>3.9%</a:t>
                      </a:r>
                    </a:p>
                  </a:txBody>
                  <a:tcPr/>
                </a:tc>
                <a:extLst>
                  <a:ext uri="{0D108BD9-81ED-4DB2-BD59-A6C34878D82A}">
                    <a16:rowId xmlns:a16="http://schemas.microsoft.com/office/drawing/2014/main" val="3312298946"/>
                  </a:ext>
                </a:extLst>
              </a:tr>
            </a:tbl>
          </a:graphicData>
        </a:graphic>
      </p:graphicFrame>
    </p:spTree>
    <p:extLst>
      <p:ext uri="{BB962C8B-B14F-4D97-AF65-F5344CB8AC3E}">
        <p14:creationId xmlns:p14="http://schemas.microsoft.com/office/powerpoint/2010/main" val="2118866940"/>
      </p:ext>
    </p:extLst>
  </p:cSld>
  <p:clrMapOvr>
    <a:masterClrMapping/>
  </p:clrMapOvr>
</p:sld>
</file>

<file path=ppt/theme/theme1.xml><?xml version="1.0" encoding="utf-8"?>
<a:theme xmlns:a="http://schemas.openxmlformats.org/drawingml/2006/main" name="Custom Design">
  <a:themeElements>
    <a:clrScheme name="University of Illinois">
      <a:dk1>
        <a:srgbClr val="13284B"/>
      </a:dk1>
      <a:lt1>
        <a:srgbClr val="FFFFFF"/>
      </a:lt1>
      <a:dk2>
        <a:srgbClr val="1E3877"/>
      </a:dk2>
      <a:lt2>
        <a:srgbClr val="F8FAFC"/>
      </a:lt2>
      <a:accent1>
        <a:srgbClr val="FF542E"/>
      </a:accent1>
      <a:accent2>
        <a:srgbClr val="1D58A7"/>
      </a:accent2>
      <a:accent3>
        <a:srgbClr val="F5821E"/>
      </a:accent3>
      <a:accent4>
        <a:srgbClr val="009FD3"/>
      </a:accent4>
      <a:accent5>
        <a:srgbClr val="DD3403"/>
      </a:accent5>
      <a:accent6>
        <a:srgbClr val="D2D2D2"/>
      </a:accent6>
      <a:hlink>
        <a:srgbClr val="1D58A7"/>
      </a:hlink>
      <a:folHlink>
        <a:srgbClr val="DD3403"/>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6FDA22-179D-4EAE-B1B4-D4A787942A6F}" vid="{D2FE3C95-86EE-4DC4-831F-50D13638F0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cd0a28f-a80a-4d5c-bd36-a1a17520d099">
      <Terms xmlns="http://schemas.microsoft.com/office/infopath/2007/PartnerControls"/>
    </lcf76f155ced4ddcb4097134ff3c332f>
    <TaxCatchAll xmlns="6a5ed783-dec9-4682-8df4-ac3aa05b2f2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18367BB16DAE4CA19ED96C04B71925" ma:contentTypeVersion="14" ma:contentTypeDescription="Create a new document." ma:contentTypeScope="" ma:versionID="610f2aa9521c2d15380e9a8fbacd5f2f">
  <xsd:schema xmlns:xsd="http://www.w3.org/2001/XMLSchema" xmlns:xs="http://www.w3.org/2001/XMLSchema" xmlns:p="http://schemas.microsoft.com/office/2006/metadata/properties" xmlns:ns2="fcd0a28f-a80a-4d5c-bd36-a1a17520d099" xmlns:ns3="6a5ed783-dec9-4682-8df4-ac3aa05b2f2d" targetNamespace="http://schemas.microsoft.com/office/2006/metadata/properties" ma:root="true" ma:fieldsID="61b17b91f6b862eaac8d2220d6d73ab3" ns2:_="" ns3:_="">
    <xsd:import namespace="fcd0a28f-a80a-4d5c-bd36-a1a17520d099"/>
    <xsd:import namespace="6a5ed783-dec9-4682-8df4-ac3aa05b2f2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d0a28f-a80a-4d5c-bd36-a1a17520d0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576e6ad8-52fe-412f-a0b9-03ea580b629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5ed783-dec9-4682-8df4-ac3aa05b2f2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0e47b09-f718-4c10-bb82-7f2bd2a12210}" ma:internalName="TaxCatchAll" ma:showField="CatchAllData" ma:web="6a5ed783-dec9-4682-8df4-ac3aa05b2f2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74377D-1B91-42A7-A360-FA9341CCD054}">
  <ds:schemaRefs>
    <ds:schemaRef ds:uri="http://schemas.microsoft.com/sharepoint/v3/contenttype/forms"/>
  </ds:schemaRefs>
</ds:datastoreItem>
</file>

<file path=customXml/itemProps2.xml><?xml version="1.0" encoding="utf-8"?>
<ds:datastoreItem xmlns:ds="http://schemas.openxmlformats.org/officeDocument/2006/customXml" ds:itemID="{F1423CC1-DB8E-4260-AD12-A49E94273BDC}">
  <ds:schemaRefs>
    <ds:schemaRef ds:uri="http://schemas.microsoft.com/office/2006/metadata/properties"/>
    <ds:schemaRef ds:uri="http://schemas.microsoft.com/office/infopath/2007/PartnerControls"/>
    <ds:schemaRef ds:uri="fcd0a28f-a80a-4d5c-bd36-a1a17520d099"/>
    <ds:schemaRef ds:uri="6a5ed783-dec9-4682-8df4-ac3aa05b2f2d"/>
  </ds:schemaRefs>
</ds:datastoreItem>
</file>

<file path=customXml/itemProps3.xml><?xml version="1.0" encoding="utf-8"?>
<ds:datastoreItem xmlns:ds="http://schemas.openxmlformats.org/officeDocument/2006/customXml" ds:itemID="{BCD5ECA3-0379-4D26-911B-14F3BE673D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d0a28f-a80a-4d5c-bd36-a1a17520d099"/>
    <ds:schemaRef ds:uri="6a5ed783-dec9-4682-8df4-ac3aa05b2f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Test</Template>
  <TotalTime>5284</TotalTime>
  <Words>9165</Words>
  <Application>Microsoft Office PowerPoint</Application>
  <PresentationFormat>Widescreen</PresentationFormat>
  <Paragraphs>538</Paragraphs>
  <Slides>55</Slides>
  <Notes>42</Notes>
  <HiddenSlides>16</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Custom Design</vt:lpstr>
      <vt:lpstr>Accessible Word Documents</vt:lpstr>
      <vt:lpstr>Multiple Ways</vt:lpstr>
      <vt:lpstr>Semantic Structure</vt:lpstr>
      <vt:lpstr>Supporting Multiple Ways of Interaction</vt:lpstr>
      <vt:lpstr>Basic Content Structure – Heading 1</vt:lpstr>
      <vt:lpstr>What Is Semantic Content?</vt:lpstr>
      <vt:lpstr>Basic Document Structure – Other Heading Levels</vt:lpstr>
      <vt:lpstr>Semantic Structure: Lists</vt:lpstr>
      <vt:lpstr>Semantic Structure: Tables</vt:lpstr>
      <vt:lpstr>Semantic Structure: Images</vt:lpstr>
      <vt:lpstr>Use of Color</vt:lpstr>
      <vt:lpstr>COLOR accessibility ON THE WEB</vt:lpstr>
      <vt:lpstr>Hyperlinks</vt:lpstr>
      <vt:lpstr>General Workflow</vt:lpstr>
      <vt:lpstr>Let's Practice!</vt:lpstr>
      <vt:lpstr>Step 1: Defining Styles</vt:lpstr>
      <vt:lpstr>Two Ways to Modify Built-in Styles</vt:lpstr>
      <vt:lpstr>Define Normal Paragraph Style</vt:lpstr>
      <vt:lpstr>Set Line Spacing</vt:lpstr>
      <vt:lpstr>Set Paragraph Spacing</vt:lpstr>
      <vt:lpstr>Define Heading Styles</vt:lpstr>
      <vt:lpstr>Step 2: Using Styles</vt:lpstr>
      <vt:lpstr>If It Looks Like A Duck…</vt:lpstr>
      <vt:lpstr>Using Styles for Headings</vt:lpstr>
      <vt:lpstr>Lists</vt:lpstr>
      <vt:lpstr>Tables</vt:lpstr>
      <vt:lpstr>Tables (continued)</vt:lpstr>
      <vt:lpstr>Step 3: Alternate Text for Images</vt:lpstr>
      <vt:lpstr>Step 3:  Alternative Descriptions for Images</vt:lpstr>
      <vt:lpstr>Step 4: Document Title</vt:lpstr>
      <vt:lpstr>Setting Document Title</vt:lpstr>
      <vt:lpstr>Other Considerations</vt:lpstr>
      <vt:lpstr>Page Headers and Footers</vt:lpstr>
      <vt:lpstr>Footnotes and Endnotes</vt:lpstr>
      <vt:lpstr>Other Items</vt:lpstr>
      <vt:lpstr>Step 5: Accessibility checker</vt:lpstr>
      <vt:lpstr>Accessibility Checker</vt:lpstr>
      <vt:lpstr>Export to PDF (Only if Needed)</vt:lpstr>
      <vt:lpstr>Converting to PDF (1 of 2)</vt:lpstr>
      <vt:lpstr>Converting to PDF (2 of 2)</vt:lpstr>
      <vt:lpstr>PDF Accessibility</vt:lpstr>
      <vt:lpstr>PDF Documents</vt:lpstr>
      <vt:lpstr>PDF Workflow</vt:lpstr>
      <vt:lpstr>Step 1: Accessibility Check Tool (1 of 2)</vt:lpstr>
      <vt:lpstr>Step 1: Accessibility Check Tool (2 of 2)</vt:lpstr>
      <vt:lpstr>Step 2: Check Tag Use (1 of 3)</vt:lpstr>
      <vt:lpstr>Step 2: Check Tag Use (2 of 3)</vt:lpstr>
      <vt:lpstr>Step 3: Check Reading Order (1 of 3)</vt:lpstr>
      <vt:lpstr>Step 3: Check Reading Order (2 of 3)</vt:lpstr>
      <vt:lpstr>Step 3: Check Reading Order (3 of 3)</vt:lpstr>
      <vt:lpstr>Acrobat Read Out Loud</vt:lpstr>
      <vt:lpstr>Step 4: Accessible Alternatives</vt:lpstr>
      <vt:lpstr>Questions?</vt:lpstr>
      <vt:lpstr>Learn More</vt:lpstr>
      <vt:lpstr>Important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Name]</dc:title>
  <dc:creator>Zhou, Helen</dc:creator>
  <cp:lastModifiedBy>Zhou, Helen</cp:lastModifiedBy>
  <cp:revision>12</cp:revision>
  <dcterms:created xsi:type="dcterms:W3CDTF">2024-05-16T22:01:58Z</dcterms:created>
  <dcterms:modified xsi:type="dcterms:W3CDTF">2024-08-07T11:46:29Z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0x0101006718367BB16DAE4CA19ED96C04B71925</vt:lpwstr>
  </property>
  <property fmtid="{D5CDD505-2E9C-101B-9397-08002B2CF9AE}" pid="3" name="MediaServiceImageTags">
    <vt:lpwstr/>
  </property>
</Properties>
</file>