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modernComment_210_47BDF440.xml" ContentType="application/vnd.ms-powerpoint.comments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4"/>
  </p:sldMasterIdLst>
  <p:notesMasterIdLst>
    <p:notesMasterId r:id="rId41"/>
  </p:notesMasterIdLst>
  <p:sldIdLst>
    <p:sldId id="529" r:id="rId5"/>
    <p:sldId id="535" r:id="rId6"/>
    <p:sldId id="589" r:id="rId7"/>
    <p:sldId id="533" r:id="rId8"/>
    <p:sldId id="539" r:id="rId9"/>
    <p:sldId id="580" r:id="rId10"/>
    <p:sldId id="581" r:id="rId11"/>
    <p:sldId id="582" r:id="rId12"/>
    <p:sldId id="530" r:id="rId13"/>
    <p:sldId id="596" r:id="rId14"/>
    <p:sldId id="597" r:id="rId15"/>
    <p:sldId id="293" r:id="rId16"/>
    <p:sldId id="592" r:id="rId17"/>
    <p:sldId id="583" r:id="rId18"/>
    <p:sldId id="584" r:id="rId19"/>
    <p:sldId id="541" r:id="rId20"/>
    <p:sldId id="585" r:id="rId21"/>
    <p:sldId id="586" r:id="rId22"/>
    <p:sldId id="587" r:id="rId23"/>
    <p:sldId id="588" r:id="rId24"/>
    <p:sldId id="574" r:id="rId25"/>
    <p:sldId id="295" r:id="rId26"/>
    <p:sldId id="545" r:id="rId27"/>
    <p:sldId id="554" r:id="rId28"/>
    <p:sldId id="546" r:id="rId29"/>
    <p:sldId id="547" r:id="rId30"/>
    <p:sldId id="548" r:id="rId31"/>
    <p:sldId id="552" r:id="rId32"/>
    <p:sldId id="590" r:id="rId33"/>
    <p:sldId id="591" r:id="rId34"/>
    <p:sldId id="594" r:id="rId35"/>
    <p:sldId id="595" r:id="rId36"/>
    <p:sldId id="593" r:id="rId37"/>
    <p:sldId id="558" r:id="rId38"/>
    <p:sldId id="528" r:id="rId39"/>
    <p:sldId id="274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777BA1F-0E2B-0DE4-7787-6E1E25B819ED}" name="Leslie Sherman" initials="LS" userId="320rHhqmF8v+snv1lcv84bfW9uDHDeaRAH0fZsHfPmI=" providerId="None"/>
  <p188:author id="{2F3BE55D-6BF1-049E-7034-A7331966F9E0}" name="Keith Hays" initials="KH" userId="Keith Hays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ushner, Allison" initials="KA" lastIdx="3" clrIdx="0">
    <p:extLst>
      <p:ext uri="{19B8F6BF-5375-455C-9EA6-DF929625EA0E}">
        <p15:presenceInfo xmlns:p15="http://schemas.microsoft.com/office/powerpoint/2012/main" userId="S::akushner@illinois.edu::80494d2b-db97-42ec-b70e-d9b973a710f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294B"/>
    <a:srgbClr val="E84A27"/>
    <a:srgbClr val="131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619337-461F-4610-98D3-D8764B9FF060}" v="4" dt="2024-04-18T20:47:55.5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093"/>
    <p:restoredTop sz="84626"/>
  </p:normalViewPr>
  <p:slideViewPr>
    <p:cSldViewPr snapToGrid="0" snapToObjects="1">
      <p:cViewPr varScale="1">
        <p:scale>
          <a:sx n="75" d="100"/>
          <a:sy n="75" d="100"/>
        </p:scale>
        <p:origin x="168" y="7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34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commentAuthors" Target="commentAuthor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48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comments/modernComment_210_47BDF44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222E428-2AE3-DD45-8E97-22BD318CF2E4}" authorId="{2F3BE55D-6BF1-049E-7034-A7331966F9E0}" created="2024-01-29T19:24:25.896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203631168" sldId="528"/>
      <ac:spMk id="3" creationId="{BB51F8F8-3DA0-2A4F-B46D-9BEAD644AE9E}"/>
      <ac:txMk cp="384">
        <ac:context len="385" hash="3012731657"/>
      </ac:txMk>
    </ac:txMkLst>
    <p188:pos x="10388601" y="2779712"/>
    <p188:replyLst>
      <p188:reply id="{B0858C28-1896-4347-A196-B04797F62B15}" authorId="{6777BA1F-0E2B-0DE4-7787-6E1E25B819ED}" created="2024-02-08T22:03:38.317">
        <p188:txBody>
          <a:bodyPr/>
          <a:lstStyle/>
          <a:p>
            <a:r>
              <a:rPr lang="en-US"/>
              <a:t>Done</a:t>
            </a:r>
          </a:p>
        </p188:txBody>
      </p188:reply>
    </p188:replyLst>
    <p188:txBody>
      <a:bodyPr/>
      <a:lstStyle/>
      <a:p>
        <a:r>
          <a:rPr lang="en-US"/>
          <a:t>These are all InDesign presentations, so they can probably be cut from this.</a:t>
        </a:r>
      </a:p>
    </p188:txBody>
  </p188:cm>
</p188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11T16:11:41.2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22045 8238 16383 0 0,'5'0'0'0'0,"7"0"0"0"0,6 0 0 0 0,6 0 0 0 0,8 0 0 0 0,4 0 0 0 0,1 0 0 0 0,-1 0 0 0 0,-1 0 0 0 0,-2 0 0 0 0,4 0 0 0 0,1 0 0 0 0,3 0 0 0 0,1 0 0 0 0,-2 0 0 0 0,-3 0 0 0 0,-3 0 0 0 0,-2 0 0 0 0,-1 0 0 0 0,-1 0 0 0 0,0 0 0 0 0,-6-6 0 0 0,-1 0 0 0 0,-1-1 0 0 0,3 2 0 0 0,1 1 0 0 0,1 2 0 0 0,2 1 0 0 0,0 0 0 0 0,-4 7 0 0 0,-2 0 0 0 0,1 1 0 0 0,1-1 0 0 0,1 3 0 0 0,2 0 0 0 0,0-1 0 0 0,2-3 0 0 0,0-1 0 0 0,0-2 0 0 0,0-1 0 0 0,-5-1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04159E-4837-4D4C-BDC2-03D1392E200E}" type="datetimeFigureOut">
              <a:rPr lang="en-US" smtClean="0"/>
              <a:t>8/14/24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AB3B86-7B91-F344-A837-A8CD7E79C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320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8F3D9-CE53-E945-A1D1-6053E062130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639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B3B86-7B91-F344-A837-A8CD7E79C21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883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B3B86-7B91-F344-A837-A8CD7E79C21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222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8F3D9-CE53-E945-A1D1-6053E0621303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072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8F3D9-CE53-E945-A1D1-6053E0621303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294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8F3D9-CE53-E945-A1D1-6053E0621303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502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8F3D9-CE53-E945-A1D1-6053E0621303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736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84934809-F69F-0D48-97F8-9CF76A5308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1340" y="1122364"/>
            <a:ext cx="5785769" cy="2387600"/>
          </a:xfrm>
        </p:spPr>
        <p:txBody>
          <a:bodyPr anchor="b">
            <a:normAutofit/>
          </a:bodyPr>
          <a:lstStyle>
            <a:lvl1pPr algn="l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Title Here:</a:t>
            </a:r>
            <a:br>
              <a:rPr lang="en-US" sz="4000" b="1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</a:br>
            <a:r>
              <a:rPr lang="en-US" sz="4000" b="1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Tell Your</a:t>
            </a:r>
            <a:br>
              <a:rPr lang="en-US" sz="4000" b="1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</a:br>
            <a:r>
              <a:rPr lang="en-US" sz="4000" b="1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Illinois Story</a:t>
            </a:r>
            <a:endParaRPr lang="en-US" dirty="0"/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C5FA99F5-1DAB-644E-87BD-7B2BE337DBB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1340" y="3602038"/>
            <a:ext cx="5785769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198" indent="0" algn="ctr">
              <a:buNone/>
              <a:defRPr sz="2000"/>
            </a:lvl2pPr>
            <a:lvl3pPr marL="914396" indent="0" algn="ctr">
              <a:buNone/>
              <a:defRPr sz="1800"/>
            </a:lvl3pPr>
            <a:lvl4pPr marL="1371595" indent="0" algn="ctr">
              <a:buNone/>
              <a:defRPr sz="1600"/>
            </a:lvl4pPr>
            <a:lvl5pPr marL="1828793" indent="0" algn="ctr">
              <a:buNone/>
              <a:defRPr sz="1600"/>
            </a:lvl5pPr>
            <a:lvl6pPr marL="2285991" indent="0" algn="ctr">
              <a:buNone/>
              <a:defRPr sz="1600"/>
            </a:lvl6pPr>
            <a:lvl7pPr marL="2743189" indent="0" algn="ctr">
              <a:buNone/>
              <a:defRPr sz="1600"/>
            </a:lvl7pPr>
            <a:lvl8pPr marL="3200388" indent="0" algn="ctr">
              <a:buNone/>
              <a:defRPr sz="1600"/>
            </a:lvl8pPr>
            <a:lvl9pPr marL="3657586" indent="0" algn="ctr">
              <a:buNone/>
              <a:defRPr sz="1600"/>
            </a:lvl9pPr>
          </a:lstStyle>
          <a:p>
            <a:r>
              <a:rPr lang="en-US" dirty="0"/>
              <a:t>Name:</a:t>
            </a:r>
          </a:p>
        </p:txBody>
      </p:sp>
      <p:pic>
        <p:nvPicPr>
          <p:cNvPr id="7" name="Picture" descr="University of Illinois Urbana-Champaign wordmark.">
            <a:extLst>
              <a:ext uri="{FF2B5EF4-FFF2-40B4-BE49-F238E27FC236}">
                <a16:creationId xmlns:a16="http://schemas.microsoft.com/office/drawing/2014/main" id="{B86F68A1-EB41-F34E-97FD-7F64F604AF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37076" y="5718264"/>
            <a:ext cx="3117851" cy="807948"/>
          </a:xfrm>
          <a:prstGeom prst="rect">
            <a:avLst/>
          </a:prstGeom>
        </p:spPr>
      </p:pic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D5E86B4-4E28-5743-B958-4D04BD329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6C45-97B4-7545-8562-07255BCE2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320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2" y="804520"/>
            <a:ext cx="10058398" cy="104923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167287" y="330371"/>
            <a:ext cx="3919813" cy="309201"/>
          </a:xfrm>
          <a:prstGeom prst="rect">
            <a:avLst/>
          </a:prstGeom>
        </p:spPr>
        <p:txBody>
          <a:bodyPr/>
          <a:lstStyle/>
          <a:p>
            <a:fld id="{80ECF31F-67CB-7E4D-9A9A-427EF0DBB6CF}" type="datetimeFigureOut">
              <a:rPr lang="en-US" smtClean="0"/>
              <a:t>8/14/24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28702" y="329308"/>
            <a:ext cx="5974863" cy="3092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8A1B2-B3AE-EE49-B7EE-B197A8581D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979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">
            <a:extLst>
              <a:ext uri="{FF2B5EF4-FFF2-40B4-BE49-F238E27FC236}">
                <a16:creationId xmlns:a16="http://schemas.microsoft.com/office/drawing/2014/main" id="{96BE7370-8EF8-E349-8D0F-D19FA2037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0" name="Content Placeholder">
            <a:extLst>
              <a:ext uri="{FF2B5EF4-FFF2-40B4-BE49-F238E27FC236}">
                <a16:creationId xmlns:a16="http://schemas.microsoft.com/office/drawing/2014/main" id="{FD28B23A-6B64-954C-8109-76B029A792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199" y="1690688"/>
            <a:ext cx="10515598" cy="416384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815B210D-E74D-9F46-BBEB-61CE8DBFB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7875" y="6095094"/>
            <a:ext cx="2743200" cy="365125"/>
          </a:xfrm>
        </p:spPr>
        <p:txBody>
          <a:bodyPr/>
          <a:lstStyle/>
          <a:p>
            <a:fld id="{47306C45-97B4-7545-8562-07255BCE2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26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">
            <a:extLst>
              <a:ext uri="{FF2B5EF4-FFF2-40B4-BE49-F238E27FC236}">
                <a16:creationId xmlns:a16="http://schemas.microsoft.com/office/drawing/2014/main" id="{08D5CDA4-53D5-9545-8CF3-95E2F7DCC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1" name="Content Placeholder">
            <a:extLst>
              <a:ext uri="{FF2B5EF4-FFF2-40B4-BE49-F238E27FC236}">
                <a16:creationId xmlns:a16="http://schemas.microsoft.com/office/drawing/2014/main" id="{EB63BE56-DF6C-9247-93D1-9B1AF346197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2" y="1690689"/>
            <a:ext cx="10515600" cy="45082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6963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">
            <a:extLst>
              <a:ext uri="{FF2B5EF4-FFF2-40B4-BE49-F238E27FC236}">
                <a16:creationId xmlns:a16="http://schemas.microsoft.com/office/drawing/2014/main" id="{96BE7370-8EF8-E349-8D0F-D19FA2037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0" name="Content Placeholder">
            <a:extLst>
              <a:ext uri="{FF2B5EF4-FFF2-40B4-BE49-F238E27FC236}">
                <a16:creationId xmlns:a16="http://schemas.microsoft.com/office/drawing/2014/main" id="{FD28B23A-6B64-954C-8109-76B029A792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1" y="1690688"/>
            <a:ext cx="5135089" cy="416384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9B6AC-8A79-ED4F-889B-59CEC8B0524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18711" y="1690687"/>
            <a:ext cx="5135090" cy="41638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815B210D-E74D-9F46-BBEB-61CE8DBFB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7875" y="6095094"/>
            <a:ext cx="2743200" cy="365125"/>
          </a:xfrm>
        </p:spPr>
        <p:txBody>
          <a:bodyPr/>
          <a:lstStyle/>
          <a:p>
            <a:fld id="{47306C45-97B4-7545-8562-07255BCE2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13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">
            <a:extLst>
              <a:ext uri="{FF2B5EF4-FFF2-40B4-BE49-F238E27FC236}">
                <a16:creationId xmlns:a16="http://schemas.microsoft.com/office/drawing/2014/main" id="{96BE7370-8EF8-E349-8D0F-D19FA2037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7" name="Heading Placeholder">
            <a:extLst>
              <a:ext uri="{FF2B5EF4-FFF2-40B4-BE49-F238E27FC236}">
                <a16:creationId xmlns:a16="http://schemas.microsoft.com/office/drawing/2014/main" id="{66FA0A11-6368-1740-B4D1-93F4E0C14B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7088" y="1702440"/>
            <a:ext cx="5135562" cy="630238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rgbClr val="E84A2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">
            <a:extLst>
              <a:ext uri="{FF2B5EF4-FFF2-40B4-BE49-F238E27FC236}">
                <a16:creationId xmlns:a16="http://schemas.microsoft.com/office/drawing/2014/main" id="{AE3776B9-B827-AF40-89BC-4B2800535D6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7086" y="2332679"/>
            <a:ext cx="5146678" cy="35220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Heading Placeholder 2">
            <a:extLst>
              <a:ext uri="{FF2B5EF4-FFF2-40B4-BE49-F238E27FC236}">
                <a16:creationId xmlns:a16="http://schemas.microsoft.com/office/drawing/2014/main" id="{A394ACA4-4011-074E-976E-5B0A2AC9C0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18239" y="1702440"/>
            <a:ext cx="5135562" cy="630238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rgbClr val="E84A2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29702C3-74B7-704F-AED5-DB586A61CDD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29353" y="2332680"/>
            <a:ext cx="5135562" cy="352274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815B210D-E74D-9F46-BBEB-61CE8DBFB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7875" y="6095094"/>
            <a:ext cx="2743200" cy="365125"/>
          </a:xfrm>
        </p:spPr>
        <p:txBody>
          <a:bodyPr/>
          <a:lstStyle/>
          <a:p>
            <a:fld id="{47306C45-97B4-7545-8562-07255BCE2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0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931" y="1149974"/>
            <a:ext cx="11453016" cy="88858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930" y="2186609"/>
            <a:ext cx="11453016" cy="41697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36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B210D-E74D-9F46-BBEB-61CE8DBFB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7875" y="6095094"/>
            <a:ext cx="2743200" cy="365125"/>
          </a:xfrm>
        </p:spPr>
        <p:txBody>
          <a:bodyPr/>
          <a:lstStyle/>
          <a:p>
            <a:fld id="{47306C45-97B4-7545-8562-07255BCE2FE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C194D-7284-4039-BC8C-6D56A2F7A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824" y="1690689"/>
            <a:ext cx="11482251" cy="3625895"/>
          </a:xfrm>
        </p:spPr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  <a:lvl2pPr>
              <a:defRPr>
                <a:solidFill>
                  <a:srgbClr val="13294B"/>
                </a:solidFill>
              </a:defRPr>
            </a:lvl2pPr>
            <a:lvl3pPr>
              <a:defRPr>
                <a:solidFill>
                  <a:srgbClr val="13294B"/>
                </a:solidFill>
              </a:defRPr>
            </a:lvl3pPr>
            <a:lvl4pPr>
              <a:defRPr>
                <a:solidFill>
                  <a:srgbClr val="13294B"/>
                </a:solidFill>
              </a:defRPr>
            </a:lvl4pPr>
            <a:lvl5pPr>
              <a:defRPr>
                <a:solidFill>
                  <a:srgbClr val="13294B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8143ABF-2E01-4B3D-B17A-8554245E8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8824" y="365126"/>
            <a:ext cx="11482251" cy="1325563"/>
          </a:xfrm>
        </p:spPr>
        <p:txBody>
          <a:bodyPr>
            <a:normAutofit/>
          </a:bodyPr>
          <a:lstStyle>
            <a:lvl1pPr algn="ctr">
              <a:defRPr sz="4000" b="1" i="0">
                <a:solidFill>
                  <a:srgbClr val="E84A27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Hello.</a:t>
            </a:r>
          </a:p>
        </p:txBody>
      </p:sp>
    </p:spTree>
    <p:extLst>
      <p:ext uri="{BB962C8B-B14F-4D97-AF65-F5344CB8AC3E}">
        <p14:creationId xmlns:p14="http://schemas.microsoft.com/office/powerpoint/2010/main" val="166153244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0586" y="804889"/>
            <a:ext cx="10056514" cy="105930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699" y="2010878"/>
            <a:ext cx="4846007" cy="3830507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1093" y="2029512"/>
            <a:ext cx="4846007" cy="3822648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135507" y="330370"/>
            <a:ext cx="3951593" cy="309201"/>
          </a:xfrm>
          <a:prstGeom prst="rect">
            <a:avLst/>
          </a:prstGeom>
        </p:spPr>
        <p:txBody>
          <a:bodyPr/>
          <a:lstStyle/>
          <a:p>
            <a:fld id="{80ECF31F-67CB-7E4D-9A9A-427EF0DBB6CF}" type="datetimeFigureOut">
              <a:rPr lang="en-US" smtClean="0"/>
              <a:t>8/14/24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32948" y="329307"/>
            <a:ext cx="5938836" cy="3092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8A1B2-B3AE-EE49-B7EE-B197A8581DF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>
            <a:cxnSpLocks/>
          </p:cNvCxnSpPr>
          <p:nvPr/>
        </p:nvCxnSpPr>
        <p:spPr>
          <a:xfrm>
            <a:off x="1035265" y="1847088"/>
            <a:ext cx="1005183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6116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1"/>
            <a:ext cx="8643155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41" y="3806196"/>
            <a:ext cx="8630445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1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9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8A1B2-B3AE-EE49-B7EE-B197A8581DF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41" y="3804985"/>
            <a:ext cx="863044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08772E1B-75F2-2748-85C1-C4476C5FFD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67285" y="330371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CF31F-67CB-7E4D-9A9A-427EF0DBB6CF}" type="datetimeFigureOut">
              <a:rPr lang="en-US" smtClean="0"/>
              <a:t>8/14/24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EC40378-D3BB-F344-92DD-7432D00FDE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8699" y="329308"/>
            <a:ext cx="599221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91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">
            <a:extLst>
              <a:ext uri="{FF2B5EF4-FFF2-40B4-BE49-F238E27FC236}">
                <a16:creationId xmlns:a16="http://schemas.microsoft.com/office/drawing/2014/main" id="{5A26ADA6-32C7-6D47-94AB-D149FA9C1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767FDBC8-5F1C-654A-9325-61F4244133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C771FB5C-A5C2-4C44-A9DF-4F6A196EC0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06C45-97B4-7545-8562-07255BCE2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80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4" r:id="rId4"/>
    <p:sldLayoutId id="2147483665" r:id="rId5"/>
    <p:sldLayoutId id="2147483667" r:id="rId6"/>
    <p:sldLayoutId id="2147483669" r:id="rId7"/>
    <p:sldLayoutId id="2147483670" r:id="rId8"/>
    <p:sldLayoutId id="2147483672" r:id="rId9"/>
    <p:sldLayoutId id="2147483673" r:id="rId10"/>
  </p:sldLayoutIdLst>
  <p:txStyles>
    <p:titleStyle>
      <a:lvl1pPr algn="l" defTabSz="914396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E84A27"/>
          </a:solidFill>
          <a:latin typeface="+mj-lt"/>
          <a:ea typeface="+mj-ea"/>
          <a:cs typeface="+mj-cs"/>
        </a:defRPr>
      </a:lvl1pPr>
    </p:titleStyle>
    <p:bodyStyle>
      <a:lvl1pPr marL="228599" indent="-228599" algn="l" defTabSz="91439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3294B"/>
          </a:solidFill>
          <a:latin typeface="+mn-lt"/>
          <a:ea typeface="+mn-ea"/>
          <a:cs typeface="+mn-cs"/>
        </a:defRPr>
      </a:lvl1pPr>
      <a:lvl2pPr marL="685797" indent="-228599" algn="l" defTabSz="9143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3294B"/>
          </a:solidFill>
          <a:latin typeface="+mn-lt"/>
          <a:ea typeface="+mn-ea"/>
          <a:cs typeface="+mn-cs"/>
        </a:defRPr>
      </a:lvl2pPr>
      <a:lvl3pPr marL="1142995" indent="-228599" algn="l" defTabSz="9143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3294B"/>
          </a:solidFill>
          <a:latin typeface="+mn-lt"/>
          <a:ea typeface="+mn-ea"/>
          <a:cs typeface="+mn-cs"/>
        </a:defRPr>
      </a:lvl3pPr>
      <a:lvl4pPr marL="1600193" indent="-228599" algn="l" defTabSz="9143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3294B"/>
          </a:solidFill>
          <a:latin typeface="+mn-lt"/>
          <a:ea typeface="+mn-ea"/>
          <a:cs typeface="+mn-cs"/>
        </a:defRPr>
      </a:lvl4pPr>
      <a:lvl5pPr marL="2057392" indent="-228599" algn="l" defTabSz="9143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3294B"/>
          </a:solidFill>
          <a:latin typeface="+mn-lt"/>
          <a:ea typeface="+mn-ea"/>
          <a:cs typeface="+mn-cs"/>
        </a:defRPr>
      </a:lvl5pPr>
      <a:lvl6pPr marL="2514590" indent="-228599" algn="l" defTabSz="9143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88" indent="-228599" algn="l" defTabSz="9143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86" indent="-228599" algn="l" defTabSz="9143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85" indent="-228599" algn="l" defTabSz="9143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8" algn="l" defTabSz="9143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6" algn="l" defTabSz="9143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5" algn="l" defTabSz="9143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93" algn="l" defTabSz="9143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91" algn="l" defTabSz="9143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89" algn="l" defTabSz="9143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88" algn="l" defTabSz="9143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86" algn="l" defTabSz="9143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10_47BDF44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adp.ahs.illinois.edu/" TargetMode="External"/><Relationship Id="rId5" Type="http://schemas.openxmlformats.org/officeDocument/2006/relationships/hyperlink" Target="https://citl.illinois.edu/about-citl/news/2019/07/08/university-of-illinois-launches-open-online-course-in-accessibility-and-inclusive-design-on-coursera" TargetMode="External"/><Relationship Id="rId4" Type="http://schemas.openxmlformats.org/officeDocument/2006/relationships/hyperlink" Target="https://canvas.instructure.com/courses/1130292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go.illinois.edu/BarrierReport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llinois-accommodate.symplicity.com/public_accommodation/" TargetMode="External"/><Relationship Id="rId5" Type="http://schemas.openxmlformats.org/officeDocument/2006/relationships/hyperlink" Target="https://dres.illinois.edu/accommodations/accommodations-are/" TargetMode="External"/><Relationship Id="rId4" Type="http://schemas.openxmlformats.org/officeDocument/2006/relationships/hyperlink" Target="https://itaccessibility.illinois.edu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ACB59-7294-8045-A32B-CA6489D165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6415" y="1000903"/>
            <a:ext cx="6859168" cy="184733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Accessible PowerPoint Documents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28C734-F0C9-A643-9FD7-EDD3DE6A2D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58702" y="3101886"/>
            <a:ext cx="7274595" cy="6051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1F0616-5372-C645-B8C4-A3E4A06CFC50}"/>
              </a:ext>
            </a:extLst>
          </p:cNvPr>
          <p:cNvSpPr txBox="1"/>
          <p:nvPr/>
        </p:nvSpPr>
        <p:spPr>
          <a:xfrm>
            <a:off x="2264907" y="3912298"/>
            <a:ext cx="7904088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US" sz="2200" dirty="0">
              <a:solidFill>
                <a:schemeClr val="bg1"/>
              </a:solidFill>
            </a:endParaRPr>
          </a:p>
          <a:p>
            <a:pPr algn="ctr"/>
            <a:r>
              <a:rPr lang="en-US" sz="2200" dirty="0">
                <a:solidFill>
                  <a:schemeClr val="bg1"/>
                </a:solidFill>
              </a:rPr>
              <a:t>Slides Sourced from Keith Hays,  ADA IT Coordinator, OAE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416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A2B90-3C0E-0C4B-BF35-0070F755E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1: Line Spacing and Line Height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2E0B1-5395-324D-B0A5-8A005F32466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199" y="1690688"/>
            <a:ext cx="8140699" cy="416384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Ensure sufficient space between lines</a:t>
            </a:r>
          </a:p>
          <a:p>
            <a:pPr lvl="1"/>
            <a:r>
              <a:rPr lang="en-US" dirty="0"/>
              <a:t>Use Line Spacing Options from the Ribbon</a:t>
            </a:r>
          </a:p>
          <a:p>
            <a:r>
              <a:rPr lang="en-US" dirty="0"/>
              <a:t>Line Spacing should be Single or very close (.9 and above)</a:t>
            </a:r>
          </a:p>
          <a:p>
            <a:pPr marL="685165" lvl="1" indent="-227965"/>
            <a:r>
              <a:rPr lang="en-US" dirty="0"/>
              <a:t>PowerPoint likes to default to smaller line spacing</a:t>
            </a:r>
          </a:p>
        </p:txBody>
      </p:sp>
      <p:pic>
        <p:nvPicPr>
          <p:cNvPr id="4" name="Picture 3" descr="Line Spacing context menu showing with the Line Spacing Options item highlighted.">
            <a:extLst>
              <a:ext uri="{FF2B5EF4-FFF2-40B4-BE49-F238E27FC236}">
                <a16:creationId xmlns:a16="http://schemas.microsoft.com/office/drawing/2014/main" id="{31B4F420-E41E-9326-FB2D-5405B45A6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8385" y="1688116"/>
            <a:ext cx="2374900" cy="27305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75472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B5741-163B-670A-3AAF-1B876893D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About Spacing Between Bullets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41210-5076-86A2-AFC9-07EC3A67EF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199" y="1690688"/>
            <a:ext cx="6769993" cy="41638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7965" indent="-227965"/>
            <a:r>
              <a:rPr lang="en-US" dirty="0"/>
              <a:t>Set spacing before each bullet</a:t>
            </a:r>
          </a:p>
          <a:p>
            <a:pPr marL="685165" lvl="1" indent="-227965"/>
            <a:r>
              <a:rPr lang="en-US" dirty="0"/>
              <a:t>At least half font size </a:t>
            </a:r>
          </a:p>
          <a:p>
            <a:pPr marL="1142365" lvl="2" indent="-227965"/>
            <a:r>
              <a:rPr lang="en-US" dirty="0"/>
              <a:t>If font was 24 select 12 in highlighted area</a:t>
            </a:r>
          </a:p>
          <a:p>
            <a:pPr marL="227965" indent="-227965"/>
            <a:r>
              <a:rPr lang="en-US" dirty="0"/>
              <a:t>Sub-bullet spacing should be smaller</a:t>
            </a:r>
          </a:p>
          <a:p>
            <a:pPr marL="685165" lvl="1" indent="-227965"/>
            <a:r>
              <a:rPr lang="en-US" dirty="0"/>
              <a:t>Roughly ¼ of main bullet font size or greater </a:t>
            </a:r>
          </a:p>
          <a:p>
            <a:pPr marL="1142365" lvl="2" indent="-227965"/>
            <a:r>
              <a:rPr lang="en-US" dirty="0"/>
              <a:t>If font was 24 select 6 in highlighted area</a:t>
            </a:r>
          </a:p>
        </p:txBody>
      </p:sp>
      <p:pic>
        <p:nvPicPr>
          <p:cNvPr id="4" name="Picture 3" descr="Paragraph popup window indicating with highlighting that the Spacing Before is set to 12pt">
            <a:extLst>
              <a:ext uri="{FF2B5EF4-FFF2-40B4-BE49-F238E27FC236}">
                <a16:creationId xmlns:a16="http://schemas.microsoft.com/office/drawing/2014/main" id="{B60BC617-F2AD-2451-BA50-923E9DBAF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6115" y="1685992"/>
            <a:ext cx="4331461" cy="302452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F84BC60-2DCD-C953-AE3E-F919CD6AD6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/>
              <p14:nvPr/>
            </p14:nvContentPartPr>
            <p14:xfrm>
              <a:off x="8646622" y="3749671"/>
              <a:ext cx="427928" cy="22585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F84BC60-2DCD-C953-AE3E-F919CD6AD6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92681" y="3643804"/>
                <a:ext cx="535449" cy="23396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13487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6DB12-3EEC-D447-B74E-AA41B08F8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Step 2:  Alternative Descriptions for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1933C-51B3-2B45-926E-7273F7365CF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199" y="1690688"/>
            <a:ext cx="6997701" cy="416384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5000"/>
              </a:lnSpc>
            </a:pPr>
            <a:r>
              <a:rPr lang="en-US" dirty="0"/>
              <a:t>Users who are blind cannot perceive image content or purpose</a:t>
            </a:r>
          </a:p>
          <a:p>
            <a:pPr>
              <a:lnSpc>
                <a:spcPct val="105000"/>
              </a:lnSpc>
            </a:pPr>
            <a:r>
              <a:rPr lang="en-US" dirty="0"/>
              <a:t>Supply concise, descriptive alt text for each image</a:t>
            </a:r>
          </a:p>
          <a:p>
            <a:pPr lvl="1">
              <a:lnSpc>
                <a:spcPct val="105000"/>
              </a:lnSpc>
            </a:pPr>
            <a:r>
              <a:rPr lang="en-US" dirty="0"/>
              <a:t>Right-click on the image and select “Edit Alt Text…”</a:t>
            </a:r>
          </a:p>
          <a:p>
            <a:pPr lvl="1">
              <a:lnSpc>
                <a:spcPct val="105000"/>
              </a:lnSpc>
            </a:pPr>
            <a:r>
              <a:rPr lang="en-US" dirty="0"/>
              <a:t>Select the image, choose ”Format Object” from the Format menu, and select the ”Alt Text” tab</a:t>
            </a:r>
          </a:p>
          <a:p>
            <a:pPr>
              <a:lnSpc>
                <a:spcPct val="105000"/>
              </a:lnSpc>
            </a:pPr>
            <a:r>
              <a:rPr lang="en-US" dirty="0"/>
              <a:t>Consider how you would describe the image when talking on the telephone</a:t>
            </a:r>
          </a:p>
          <a:p>
            <a:pPr>
              <a:lnSpc>
                <a:spcPct val="105000"/>
              </a:lnSpc>
            </a:pPr>
            <a:r>
              <a:rPr lang="en-US" dirty="0"/>
              <a:t>If the image is decorative, check the “Mark as Decorative” checkbox on the Alt Text tab</a:t>
            </a:r>
          </a:p>
        </p:txBody>
      </p:sp>
      <p:pic>
        <p:nvPicPr>
          <p:cNvPr id="4" name="Picture 3" descr="PowerPoint Alt Text Pane. There is a text box for entering a description, followed by a checkbox to mark an image as decorative.">
            <a:extLst>
              <a:ext uri="{FF2B5EF4-FFF2-40B4-BE49-F238E27FC236}">
                <a16:creationId xmlns:a16="http://schemas.microsoft.com/office/drawing/2014/main" id="{6388E3EF-41AA-7C4D-8F5B-4B736FFF93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319644" y="1393722"/>
            <a:ext cx="3034156" cy="446081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32080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7BD50-E2C6-561E-CBB9-E419F6449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About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F3B9A-AC83-ADBD-B029-702ADF282ED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Image groups must have descriptive alternative text</a:t>
            </a:r>
          </a:p>
          <a:p>
            <a:r>
              <a:rPr lang="en-US" dirty="0"/>
              <a:t>Do not group images if exporting to PDF</a:t>
            </a:r>
          </a:p>
          <a:p>
            <a:pPr lvl="1"/>
            <a:r>
              <a:rPr lang="en-US" dirty="0"/>
              <a:t>Grouped images do not export properly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172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5B807-54E5-BA57-03F5-21EF3EB71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2: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BADC46-D7C4-12B6-EFC5-743A3B94098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Mark all shapes as decorative unless adding text</a:t>
            </a:r>
          </a:p>
          <a:p>
            <a:r>
              <a:rPr lang="en-US" dirty="0"/>
              <a:t>Grouping shapes does not allow added text to be read</a:t>
            </a:r>
          </a:p>
          <a:p>
            <a:pPr lvl="1"/>
            <a:r>
              <a:rPr lang="en-US" dirty="0"/>
              <a:t>Add alt text that duplicates the text in the shape</a:t>
            </a:r>
          </a:p>
          <a:p>
            <a:r>
              <a:rPr lang="en-US" dirty="0"/>
              <a:t>Do not group shapes when exporting to PDF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6338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2A8E0-A61F-79B6-DDE3-745D626C9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2: Embedded Objects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76458-2270-F990-1087-9430E0776B6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Give descriptive alt text to embedded objects, e.g., videos, graphs, Excel tables, etc.</a:t>
            </a:r>
          </a:p>
          <a:p>
            <a:r>
              <a:rPr lang="en-US" dirty="0"/>
              <a:t>Embedded tables and graphs must be created accessibly</a:t>
            </a:r>
          </a:p>
          <a:p>
            <a:r>
              <a:rPr lang="en-US" dirty="0"/>
              <a:t>Give concise alt text to graphs and tables</a:t>
            </a:r>
          </a:p>
          <a:p>
            <a:pPr lvl="1"/>
            <a:r>
              <a:rPr lang="en-US" dirty="0"/>
              <a:t>Briefly summarize key point(s) if can be done in a sentence</a:t>
            </a:r>
          </a:p>
          <a:p>
            <a:r>
              <a:rPr lang="en-US" dirty="0"/>
              <a:t>Ensure that embedded videos do not auto play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644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532C2-1FB1-4A47-9806-0FA55AF59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3: The Check Accessibility Tool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02A21-0798-0F4A-A2DC-FCB685EC66B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199" y="1690689"/>
            <a:ext cx="10515600" cy="2666140"/>
          </a:xfrm>
        </p:spPr>
        <p:txBody>
          <a:bodyPr>
            <a:normAutofit fontScale="92500"/>
          </a:bodyPr>
          <a:lstStyle/>
          <a:p>
            <a:r>
              <a:rPr lang="en-US" dirty="0"/>
              <a:t>Open in the Ribbon</a:t>
            </a:r>
          </a:p>
          <a:p>
            <a:pPr lvl="1"/>
            <a:r>
              <a:rPr lang="en-US" dirty="0"/>
              <a:t>Review &gt; Check Accessibility</a:t>
            </a:r>
          </a:p>
          <a:p>
            <a:r>
              <a:rPr lang="en-US" dirty="0"/>
              <a:t>Fix any errors that are flagged by the tool</a:t>
            </a:r>
          </a:p>
          <a:p>
            <a:r>
              <a:rPr lang="en-US" dirty="0"/>
              <a:t>The Accessibility Panel will be shown when the tool is active</a:t>
            </a:r>
          </a:p>
          <a:p>
            <a:pPr lvl="1"/>
            <a:r>
              <a:rPr lang="en-US" dirty="0"/>
              <a:t>Can fix missing slide titles, set reading order, and set alt text</a:t>
            </a:r>
          </a:p>
          <a:p>
            <a:r>
              <a:rPr lang="en-US" dirty="0"/>
              <a:t>Windows version has Reading Order Panel, Mac version has Selection Pane</a:t>
            </a:r>
          </a:p>
        </p:txBody>
      </p:sp>
      <p:pic>
        <p:nvPicPr>
          <p:cNvPr id="6" name="Picture 5" descr="Accessibility panel of the PowerPoint Ribbon. The MacOS version has a button for Selection Pane, rather than Reading Order Pane.">
            <a:extLst>
              <a:ext uri="{FF2B5EF4-FFF2-40B4-BE49-F238E27FC236}">
                <a16:creationId xmlns:a16="http://schemas.microsoft.com/office/drawing/2014/main" id="{163B1819-01BD-EADA-7F86-B7D33DB03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636" y="4356829"/>
            <a:ext cx="6556664" cy="14216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41887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72177-26BA-2C38-F8D8-B1FD459DE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4: Slide Titles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5AFD3-B25F-BC12-3F57-96D0AFA5F8F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690688"/>
            <a:ext cx="6449292" cy="4163847"/>
          </a:xfrm>
        </p:spPr>
        <p:txBody>
          <a:bodyPr/>
          <a:lstStyle/>
          <a:p>
            <a:r>
              <a:rPr lang="en-US" dirty="0"/>
              <a:t>All slides must have titles</a:t>
            </a:r>
          </a:p>
          <a:p>
            <a:r>
              <a:rPr lang="en-US" dirty="0"/>
              <a:t>Two ways to fix missing slide titles</a:t>
            </a:r>
          </a:p>
          <a:p>
            <a:pPr lvl="1"/>
            <a:r>
              <a:rPr lang="en-US" dirty="0"/>
              <a:t>Add Slide Title via the Accessibility panel of the Ribbon (preferred)</a:t>
            </a:r>
          </a:p>
          <a:p>
            <a:pPr lvl="1"/>
            <a:r>
              <a:rPr lang="en-US" dirty="0"/>
              <a:t>Type a slide title in the Outline View</a:t>
            </a:r>
          </a:p>
          <a:p>
            <a:r>
              <a:rPr lang="en-US" dirty="0"/>
              <a:t>Note: Slide titles can be hidden</a:t>
            </a:r>
          </a:p>
          <a:p>
            <a:pPr lvl="1"/>
            <a:r>
              <a:rPr lang="en-US" dirty="0"/>
              <a:t>Can hide an existing title from the Selection Pane (Arrange -&gt; Selection Pane…)</a:t>
            </a:r>
          </a:p>
        </p:txBody>
      </p:sp>
      <p:pic>
        <p:nvPicPr>
          <p:cNvPr id="4" name="Picture 3" descr="Slide Title context menu. Options will switch to Edit Slide Title if a title exists on the slide.">
            <a:extLst>
              <a:ext uri="{FF2B5EF4-FFF2-40B4-BE49-F238E27FC236}">
                <a16:creationId xmlns:a16="http://schemas.microsoft.com/office/drawing/2014/main" id="{AF393638-EA11-DF81-2005-BAAC2E9EE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8982" y="1027906"/>
            <a:ext cx="2971800" cy="1930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Selection Pane. The slide title has been hidden visually.">
            <a:extLst>
              <a:ext uri="{FF2B5EF4-FFF2-40B4-BE49-F238E27FC236}">
                <a16:creationId xmlns:a16="http://schemas.microsoft.com/office/drawing/2014/main" id="{D4C1ACCC-BE87-39F5-1A49-71F49E57B8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37682" y="3306100"/>
            <a:ext cx="3213100" cy="20745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01387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72816-79B8-F7B2-DA94-E3C7E116D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5: Reading Order </a:t>
            </a:r>
            <a:r>
              <a:rPr lang="en-US" sz="2400" dirty="0"/>
              <a:t>(1 of 2)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66DFDE-8A78-25D3-7AA5-72A80C9B304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Set the reading order via the Reading Order Pane or the Selection Pane</a:t>
            </a:r>
          </a:p>
          <a:p>
            <a:pPr lvl="1"/>
            <a:r>
              <a:rPr lang="en-US" dirty="0"/>
              <a:t>Note that order of content in the Selection Pane is reverse of how slide should be read</a:t>
            </a:r>
          </a:p>
          <a:p>
            <a:r>
              <a:rPr lang="en-US" dirty="0"/>
              <a:t>Slide title must be the first thing in the reading order</a:t>
            </a:r>
          </a:p>
          <a:p>
            <a:r>
              <a:rPr lang="en-US" dirty="0"/>
              <a:t>Reading order should be top to bottom, left to right</a:t>
            </a:r>
          </a:p>
          <a:p>
            <a:r>
              <a:rPr lang="en-US" dirty="0"/>
              <a:t>Order of decorative images does not matter – order so that they are visible in the slide</a:t>
            </a:r>
          </a:p>
          <a:p>
            <a:r>
              <a:rPr lang="en-US" dirty="0"/>
              <a:t>Slide numbers should not be read (mark as decorative, like images)</a:t>
            </a:r>
          </a:p>
        </p:txBody>
      </p:sp>
    </p:spTree>
    <p:extLst>
      <p:ext uri="{BB962C8B-B14F-4D97-AF65-F5344CB8AC3E}">
        <p14:creationId xmlns:p14="http://schemas.microsoft.com/office/powerpoint/2010/main" val="16189704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72816-79B8-F7B2-DA94-E3C7E116D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5: Reading Order </a:t>
            </a:r>
            <a:r>
              <a:rPr lang="en-US" sz="2400" dirty="0"/>
              <a:t>(2 of 2)</a:t>
            </a:r>
            <a:endParaRPr lang="en-US" dirty="0"/>
          </a:p>
        </p:txBody>
      </p:sp>
      <p:pic>
        <p:nvPicPr>
          <p:cNvPr id="7" name="Picture 6" descr="Reading Order Pane. Items that should not be read are not checked.">
            <a:extLst>
              <a:ext uri="{FF2B5EF4-FFF2-40B4-BE49-F238E27FC236}">
                <a16:creationId xmlns:a16="http://schemas.microsoft.com/office/drawing/2014/main" id="{B8836A0E-9D8D-E0DC-6E64-887F55A09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802" y="1482653"/>
            <a:ext cx="3187700" cy="233680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7BAE6EC-7452-A040-5354-38757316D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497727" y="2362416"/>
            <a:ext cx="0" cy="1683328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038A5E0-4598-2940-C543-AD49CEF47F4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41217" y="4185493"/>
            <a:ext cx="4966855" cy="168332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Content that should not be read will not be checked</a:t>
            </a:r>
          </a:p>
          <a:p>
            <a:pPr lvl="1"/>
            <a:r>
              <a:rPr lang="en-US" dirty="0"/>
              <a:t>Feature not available in Mac version</a:t>
            </a:r>
          </a:p>
          <a:p>
            <a:r>
              <a:rPr lang="en-US" dirty="0"/>
              <a:t>Order is how content will be read</a:t>
            </a:r>
          </a:p>
        </p:txBody>
      </p:sp>
      <p:pic>
        <p:nvPicPr>
          <p:cNvPr id="6" name="Picture 5" descr="Selection Pane. Note that order of content is reversed from the Reading Order Pane.">
            <a:extLst>
              <a:ext uri="{FF2B5EF4-FFF2-40B4-BE49-F238E27FC236}">
                <a16:creationId xmlns:a16="http://schemas.microsoft.com/office/drawing/2014/main" id="{C51577A5-52F0-0586-86DF-9908309EF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6573" y="1440873"/>
            <a:ext cx="3187700" cy="27432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E89B08D-0DC3-A401-E124-B5B2AB4BB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V="1">
            <a:off x="7770387" y="2590801"/>
            <a:ext cx="0" cy="1593272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CE56437-1A3C-10A2-C3BB-38885395D56F}"/>
              </a:ext>
            </a:extLst>
          </p:cNvPr>
          <p:cNvSpPr txBox="1">
            <a:spLocks/>
          </p:cNvSpPr>
          <p:nvPr/>
        </p:nvSpPr>
        <p:spPr>
          <a:xfrm>
            <a:off x="6684817" y="4405745"/>
            <a:ext cx="4765958" cy="1463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3294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3294B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3294B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3294B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3294B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Can hide content from view</a:t>
            </a:r>
          </a:p>
          <a:p>
            <a:r>
              <a:rPr lang="en-US" dirty="0"/>
              <a:t>Order is reverse of how content is read</a:t>
            </a:r>
          </a:p>
        </p:txBody>
      </p:sp>
    </p:spTree>
    <p:extLst>
      <p:ext uri="{BB962C8B-B14F-4D97-AF65-F5344CB8AC3E}">
        <p14:creationId xmlns:p14="http://schemas.microsoft.com/office/powerpoint/2010/main" val="3644405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E0008-88E9-734D-85F2-44267C74B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5EEFC-D12E-3C4B-AE9B-A336BA8D63A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Your document must be usable for multiple modes of interaction:</a:t>
            </a:r>
          </a:p>
          <a:p>
            <a:pPr lvl="1"/>
            <a:r>
              <a:rPr lang="en-US" dirty="0"/>
              <a:t>Visual</a:t>
            </a:r>
          </a:p>
          <a:p>
            <a:pPr lvl="1"/>
            <a:r>
              <a:rPr lang="en-US" dirty="0"/>
              <a:t>Non-visual</a:t>
            </a:r>
          </a:p>
          <a:p>
            <a:pPr lvl="1"/>
            <a:r>
              <a:rPr lang="en-US" dirty="0"/>
              <a:t>Visual with limitations</a:t>
            </a:r>
          </a:p>
          <a:p>
            <a:pPr lvl="1"/>
            <a:r>
              <a:rPr lang="en-US" dirty="0"/>
              <a:t>Difficulty focusing or reading</a:t>
            </a:r>
          </a:p>
          <a:p>
            <a:r>
              <a:rPr lang="en-US" dirty="0"/>
              <a:t>Need:</a:t>
            </a:r>
          </a:p>
          <a:p>
            <a:pPr lvl="1"/>
            <a:r>
              <a:rPr lang="en-US" dirty="0"/>
              <a:t>Strong visual hierarchy supported by internal semantic structure</a:t>
            </a:r>
          </a:p>
          <a:p>
            <a:pPr lvl="1"/>
            <a:r>
              <a:rPr lang="en-US" dirty="0"/>
              <a:t>Sufficient color contrast and font size</a:t>
            </a:r>
          </a:p>
          <a:p>
            <a:pPr lvl="1"/>
            <a:r>
              <a:rPr lang="en-US" dirty="0"/>
              <a:t>Alternative ways to present visual information, e.g. images and graphs</a:t>
            </a:r>
          </a:p>
          <a:p>
            <a:pPr lvl="1"/>
            <a:r>
              <a:rPr lang="en-US" dirty="0"/>
              <a:t>Proper styled spacing – No blank lines!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408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81602-0D57-E244-F927-6A13566C5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6: Document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7B45F-8817-DB07-AED3-E73AFCE4E42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690688"/>
            <a:ext cx="5479474" cy="4163847"/>
          </a:xfrm>
        </p:spPr>
        <p:txBody>
          <a:bodyPr/>
          <a:lstStyle/>
          <a:p>
            <a:r>
              <a:rPr lang="en-US" dirty="0"/>
              <a:t>Document title should match visible presentation title</a:t>
            </a:r>
          </a:p>
          <a:p>
            <a:pPr lvl="1"/>
            <a:r>
              <a:rPr lang="en-US" dirty="0"/>
              <a:t>File name should also partially match</a:t>
            </a:r>
          </a:p>
          <a:p>
            <a:r>
              <a:rPr lang="en-US" dirty="0"/>
              <a:t>To set:</a:t>
            </a:r>
          </a:p>
          <a:p>
            <a:pPr lvl="1"/>
            <a:r>
              <a:rPr lang="en-US" dirty="0"/>
              <a:t>Windows: Select File =&gt; Info and edit the Title field of the Properties</a:t>
            </a:r>
          </a:p>
          <a:p>
            <a:pPr lvl="1"/>
            <a:r>
              <a:rPr lang="en-US" dirty="0"/>
              <a:t>MacOS: Select File =&gt; Properties =&gt; Summary</a:t>
            </a:r>
          </a:p>
        </p:txBody>
      </p:sp>
      <p:pic>
        <p:nvPicPr>
          <p:cNvPr id="4" name="Picture 3" descr="Figure 1. Windows. The Title field does not appear editable until clicked.">
            <a:extLst>
              <a:ext uri="{FF2B5EF4-FFF2-40B4-BE49-F238E27FC236}">
                <a16:creationId xmlns:a16="http://schemas.microsoft.com/office/drawing/2014/main" id="{9EFFAC42-C088-A50B-A57B-7C2AAC659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4026" y="721793"/>
            <a:ext cx="4256809" cy="18919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6A18BB-1CCF-BC62-B4E8-0D9BBD20B4E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777593" y="2670267"/>
            <a:ext cx="3269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Figure 1. Windows</a:t>
            </a:r>
          </a:p>
        </p:txBody>
      </p:sp>
      <p:pic>
        <p:nvPicPr>
          <p:cNvPr id="5" name="Picture 4" descr="Figure 2. MacOS.">
            <a:extLst>
              <a:ext uri="{FF2B5EF4-FFF2-40B4-BE49-F238E27FC236}">
                <a16:creationId xmlns:a16="http://schemas.microsoft.com/office/drawing/2014/main" id="{1D5B5BCB-A631-DA4C-2238-B99A5AB62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1745" y="3369920"/>
            <a:ext cx="4984751" cy="20360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AC0821-93E4-2538-E523-C6683AB20741}"/>
              </a:ext>
            </a:extLst>
          </p:cNvPr>
          <p:cNvSpPr txBox="1"/>
          <p:nvPr/>
        </p:nvSpPr>
        <p:spPr>
          <a:xfrm>
            <a:off x="7777593" y="5464043"/>
            <a:ext cx="3269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Figure 2. MacOS</a:t>
            </a:r>
          </a:p>
        </p:txBody>
      </p:sp>
    </p:spTree>
    <p:extLst>
      <p:ext uri="{BB962C8B-B14F-4D97-AF65-F5344CB8AC3E}">
        <p14:creationId xmlns:p14="http://schemas.microsoft.com/office/powerpoint/2010/main" val="9395729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ACB59-7294-8045-A32B-CA6489D165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2089" y="2825920"/>
            <a:ext cx="7327822" cy="1206159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Step 6: Export to PDF</a:t>
            </a:r>
          </a:p>
        </p:txBody>
      </p:sp>
    </p:spTree>
    <p:extLst>
      <p:ext uri="{BB962C8B-B14F-4D97-AF65-F5344CB8AC3E}">
        <p14:creationId xmlns:p14="http://schemas.microsoft.com/office/powerpoint/2010/main" val="16148554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860D6-6FEA-9A49-B463-C4E269B18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Converting to PDF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301A49-14A0-9144-B961-B587243B4F4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199" y="1690689"/>
            <a:ext cx="10515599" cy="186993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MacOS version does not create accessible PDF</a:t>
            </a:r>
          </a:p>
          <a:p>
            <a:pPr lvl="1"/>
            <a:r>
              <a:rPr lang="en-US" dirty="0"/>
              <a:t>Must manually tag – not of the faint of heart!</a:t>
            </a:r>
          </a:p>
          <a:p>
            <a:r>
              <a:rPr lang="en-US" dirty="0"/>
              <a:t>Save As PDF—do not print to PDF</a:t>
            </a:r>
          </a:p>
          <a:p>
            <a:r>
              <a:rPr lang="en-US" dirty="0"/>
              <a:t>Windows version will alert you if there are accessibility issues</a:t>
            </a:r>
          </a:p>
        </p:txBody>
      </p:sp>
      <p:pic>
        <p:nvPicPr>
          <p:cNvPr id="3" name="Picture 2" descr="Windows Save As panel of PowerPoint. A large, yellow box is shown alerting the user to accessibility issues. An Investigate Accessibility button in the box will switch to the Check Accessibility tool.">
            <a:extLst>
              <a:ext uri="{FF2B5EF4-FFF2-40B4-BE49-F238E27FC236}">
                <a16:creationId xmlns:a16="http://schemas.microsoft.com/office/drawing/2014/main" id="{2A07AFB0-E296-A188-7D44-85CA952A5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760" y="3560619"/>
            <a:ext cx="7780479" cy="234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319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F12F7-B447-3844-A04B-F3F5A2ECE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PDF Documents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8766C-AF49-D942-9446-3FE213F3661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spcBef>
                <a:spcPts val="1700"/>
              </a:spcBef>
              <a:spcAft>
                <a:spcPts val="0"/>
              </a:spcAft>
            </a:pPr>
            <a:r>
              <a:rPr lang="en-US" dirty="0"/>
              <a:t>PDFs can be made accessible</a:t>
            </a:r>
          </a:p>
          <a:p>
            <a:pPr lvl="1"/>
            <a:r>
              <a:rPr lang="en-US" dirty="0"/>
              <a:t>Almost always require some manual correction</a:t>
            </a:r>
          </a:p>
          <a:p>
            <a:pPr>
              <a:spcBef>
                <a:spcPts val="1700"/>
              </a:spcBef>
              <a:spcAft>
                <a:spcPts val="0"/>
              </a:spcAft>
            </a:pPr>
            <a:r>
              <a:rPr lang="en-US" dirty="0"/>
              <a:t>All content must be “tagged”</a:t>
            </a:r>
          </a:p>
          <a:p>
            <a:pPr lvl="1"/>
            <a:r>
              <a:rPr lang="en-US" dirty="0"/>
              <a:t>Semantic structure needed for assistive technologies</a:t>
            </a:r>
          </a:p>
          <a:p>
            <a:pPr>
              <a:spcBef>
                <a:spcPts val="1700"/>
              </a:spcBef>
              <a:spcAft>
                <a:spcPts val="0"/>
              </a:spcAft>
            </a:pPr>
            <a:r>
              <a:rPr lang="en-US" dirty="0"/>
              <a:t>Use the Accessibility Tools to guide you</a:t>
            </a:r>
          </a:p>
          <a:p>
            <a:pPr lvl="1"/>
            <a:r>
              <a:rPr lang="en-US" dirty="0"/>
              <a:t>May need to add Accessibility Tools to your sidebar</a:t>
            </a:r>
          </a:p>
        </p:txBody>
      </p:sp>
    </p:spTree>
    <p:extLst>
      <p:ext uri="{BB962C8B-B14F-4D97-AF65-F5344CB8AC3E}">
        <p14:creationId xmlns:p14="http://schemas.microsoft.com/office/powerpoint/2010/main" val="24851061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4E9CD0E-B7A7-0847-9EFF-00BCA95FE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Acrobat Read Out Loud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87F489-19EF-F444-863B-D243DB2A7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8573" y="2015732"/>
            <a:ext cx="10068527" cy="3754247"/>
          </a:xfrm>
        </p:spPr>
        <p:txBody>
          <a:bodyPr>
            <a:normAutofit/>
          </a:bodyPr>
          <a:lstStyle/>
          <a:p>
            <a:r>
              <a:rPr lang="en-US" dirty="0"/>
              <a:t>Do not use Read Out Loud to check accessibility</a:t>
            </a:r>
          </a:p>
          <a:p>
            <a:r>
              <a:rPr lang="en-US" dirty="0"/>
              <a:t>Not a screen reader</a:t>
            </a:r>
          </a:p>
          <a:p>
            <a:pPr lvl="1"/>
            <a:r>
              <a:rPr lang="en-US" dirty="0"/>
              <a:t>Text-to-Speech feature</a:t>
            </a:r>
          </a:p>
          <a:p>
            <a:pPr lvl="1"/>
            <a:r>
              <a:rPr lang="en-US" dirty="0"/>
              <a:t>Designed for sighted users with difficulties reading</a:t>
            </a:r>
          </a:p>
          <a:p>
            <a:pPr lvl="1"/>
            <a:r>
              <a:rPr lang="en-US" dirty="0"/>
              <a:t>Does not announce semantic role of contents</a:t>
            </a:r>
          </a:p>
          <a:p>
            <a:r>
              <a:rPr lang="en-US" dirty="0"/>
              <a:t>Trust the document tags you created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2195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6EDC3-CA5B-9648-92C1-62F8F54A3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PDF Workflow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52B4E-F858-1A46-88C6-7BF90F1FC9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199" y="1690688"/>
            <a:ext cx="10515600" cy="4163847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1700"/>
              </a:spcBef>
              <a:buFont typeface="+mj-lt"/>
              <a:buAutoNum type="arabicPeriod"/>
            </a:pPr>
            <a:r>
              <a:rPr lang="en-US" dirty="0"/>
              <a:t>Run the Accessibility Check Tool</a:t>
            </a:r>
          </a:p>
          <a:p>
            <a:pPr marL="514350" indent="-514350">
              <a:spcBef>
                <a:spcPts val="1700"/>
              </a:spcBef>
              <a:buFont typeface="+mj-lt"/>
              <a:buAutoNum type="arabicPeriod"/>
            </a:pPr>
            <a:r>
              <a:rPr lang="en-US" dirty="0"/>
              <a:t>Fix Bookmarks issue</a:t>
            </a:r>
          </a:p>
          <a:p>
            <a:pPr marL="514350" indent="-514350">
              <a:spcBef>
                <a:spcPts val="1700"/>
              </a:spcBef>
              <a:buFont typeface="+mj-lt"/>
              <a:buAutoNum type="arabicPeriod"/>
            </a:pPr>
            <a:r>
              <a:rPr lang="en-US" dirty="0"/>
              <a:t>Check tag use (headings, lists, tables, link, etc.)</a:t>
            </a:r>
          </a:p>
          <a:p>
            <a:pPr marL="914400" lvl="1" indent="-231775">
              <a:spcBef>
                <a:spcPts val="1700"/>
              </a:spcBef>
            </a:pPr>
            <a:r>
              <a:rPr lang="en-US" dirty="0"/>
              <a:t>Identify subheadings as needed – Marked as paragraph by default</a:t>
            </a:r>
          </a:p>
          <a:p>
            <a:pPr marL="514350" indent="-514350">
              <a:spcBef>
                <a:spcPts val="1700"/>
              </a:spcBef>
              <a:buFont typeface="+mj-lt"/>
              <a:buAutoNum type="arabicPeriod"/>
            </a:pPr>
            <a:r>
              <a:rPr lang="en-US" dirty="0"/>
              <a:t>Check tag order (reading order) if needed</a:t>
            </a:r>
          </a:p>
          <a:p>
            <a:pPr marL="982663" lvl="1" indent="-231775">
              <a:spcBef>
                <a:spcPts val="1700"/>
              </a:spcBef>
            </a:pPr>
            <a:r>
              <a:rPr lang="en-US" dirty="0"/>
              <a:t>Not needed if original PowerPoint was correct</a:t>
            </a:r>
          </a:p>
        </p:txBody>
      </p:sp>
    </p:spTree>
    <p:extLst>
      <p:ext uri="{BB962C8B-B14F-4D97-AF65-F5344CB8AC3E}">
        <p14:creationId xmlns:p14="http://schemas.microsoft.com/office/powerpoint/2010/main" val="29935614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BB75-C5D3-EC40-B333-2EDA4125F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586" y="1111170"/>
            <a:ext cx="10056514" cy="753024"/>
          </a:xfrm>
        </p:spPr>
        <p:txBody>
          <a:bodyPr>
            <a:normAutofit/>
          </a:bodyPr>
          <a:lstStyle/>
          <a:p>
            <a:r>
              <a:rPr lang="en-US" sz="3200" cap="none" dirty="0"/>
              <a:t>Step 1: Accessibility Check Tool </a:t>
            </a:r>
            <a:r>
              <a:rPr lang="en-US" sz="2000" cap="none" dirty="0"/>
              <a:t>(1 of 2)</a:t>
            </a:r>
            <a:endParaRPr lang="en-US" sz="3200" cap="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958A2-FA6E-1B46-9638-65A1EE02CB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8699" y="2010878"/>
            <a:ext cx="7274186" cy="3448595"/>
          </a:xfrm>
        </p:spPr>
        <p:txBody>
          <a:bodyPr/>
          <a:lstStyle/>
          <a:p>
            <a:r>
              <a:rPr lang="en-US" dirty="0"/>
              <a:t>Open the PDF in Acrobat and run the Accessibility Check from the Tools panel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Use the default options</a:t>
            </a:r>
          </a:p>
          <a:p>
            <a:pPr>
              <a:spcBef>
                <a:spcPts val="1700"/>
              </a:spcBef>
            </a:pPr>
            <a:r>
              <a:rPr lang="en-US" dirty="0"/>
              <a:t>If you do not see the Accessibility Tools icon in the Tools panel, you need to add the Accessibility tools in the Tools menu</a:t>
            </a:r>
          </a:p>
        </p:txBody>
      </p:sp>
      <p:pic>
        <p:nvPicPr>
          <p:cNvPr id="5" name="Content Placeholder 4" descr="Acrobat Tools panel with the Accessibility Tools selected. The Accessibility Check tool is circled">
            <a:extLst>
              <a:ext uri="{FF2B5EF4-FFF2-40B4-BE49-F238E27FC236}">
                <a16:creationId xmlns:a16="http://schemas.microsoft.com/office/drawing/2014/main" id="{699AF941-2D46-9945-9719-91C4FA79C8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579229" y="546129"/>
            <a:ext cx="2777626" cy="53295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FBE6102-5991-F441-B16A-0D1D42A96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33951" y="1964578"/>
            <a:ext cx="2193698" cy="41835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3F336DC-4BD8-E24D-B67C-581EA227AF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27648" y="5076674"/>
            <a:ext cx="1005551" cy="67015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7326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BB75-C5D3-EC40-B333-2EDA4125F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586" y="1111170"/>
            <a:ext cx="10056514" cy="753024"/>
          </a:xfrm>
        </p:spPr>
        <p:txBody>
          <a:bodyPr>
            <a:normAutofit/>
          </a:bodyPr>
          <a:lstStyle/>
          <a:p>
            <a:r>
              <a:rPr lang="en-US" sz="3200" cap="none" dirty="0"/>
              <a:t>Step 1: Accessibility Check Tool </a:t>
            </a:r>
            <a:r>
              <a:rPr lang="en-US" sz="2000" cap="none" dirty="0"/>
              <a:t>(2 of 2)</a:t>
            </a:r>
            <a:endParaRPr lang="en-US" sz="3200" cap="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958A2-FA6E-1B46-9638-65A1EE02CB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8699" y="2010877"/>
            <a:ext cx="7076210" cy="443148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You should see only 3 Document issues in the Accessibility Checker results:</a:t>
            </a:r>
          </a:p>
          <a:p>
            <a:pPr lvl="1">
              <a:lnSpc>
                <a:spcPct val="105000"/>
              </a:lnSpc>
              <a:spcBef>
                <a:spcPts val="800"/>
              </a:spcBef>
            </a:pPr>
            <a:r>
              <a:rPr lang="en-US" dirty="0"/>
              <a:t>Logical Reading Order</a:t>
            </a:r>
          </a:p>
          <a:p>
            <a:pPr lvl="1">
              <a:lnSpc>
                <a:spcPct val="105000"/>
              </a:lnSpc>
              <a:spcBef>
                <a:spcPts val="800"/>
              </a:spcBef>
            </a:pPr>
            <a:r>
              <a:rPr lang="en-US" dirty="0"/>
              <a:t>Bookmarks</a:t>
            </a:r>
          </a:p>
          <a:p>
            <a:pPr lvl="1">
              <a:lnSpc>
                <a:spcPct val="105000"/>
              </a:lnSpc>
              <a:spcBef>
                <a:spcPts val="800"/>
              </a:spcBef>
            </a:pPr>
            <a:r>
              <a:rPr lang="en-US" dirty="0"/>
              <a:t>Color Contrast</a:t>
            </a:r>
          </a:p>
          <a:p>
            <a:pPr>
              <a:spcBef>
                <a:spcPts val="1600"/>
              </a:spcBef>
            </a:pPr>
            <a:r>
              <a:rPr lang="en-US" dirty="0"/>
              <a:t>Fix Bookmarks – Failed issue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Select only H1 elements of the structure</a:t>
            </a:r>
          </a:p>
          <a:p>
            <a:pPr>
              <a:spcBef>
                <a:spcPts val="1600"/>
              </a:spcBef>
            </a:pPr>
            <a:r>
              <a:rPr lang="en-US" dirty="0"/>
              <a:t>Fix Title issue if present</a:t>
            </a:r>
          </a:p>
          <a:p>
            <a:pPr lvl="1">
              <a:lnSpc>
                <a:spcPct val="105000"/>
              </a:lnSpc>
              <a:spcBef>
                <a:spcPts val="800"/>
              </a:spcBef>
            </a:pPr>
            <a:r>
              <a:rPr lang="en-US" dirty="0"/>
              <a:t>Right-click and choose “Fix…”</a:t>
            </a:r>
          </a:p>
          <a:p>
            <a:pPr lvl="1">
              <a:lnSpc>
                <a:spcPct val="105000"/>
              </a:lnSpc>
              <a:spcBef>
                <a:spcPts val="800"/>
              </a:spcBef>
            </a:pPr>
            <a:r>
              <a:rPr lang="en-US" dirty="0"/>
              <a:t>Description tab of the Document Properties window (File -&gt; Properties…)</a:t>
            </a:r>
          </a:p>
          <a:p>
            <a:pPr>
              <a:spcBef>
                <a:spcPts val="1600"/>
              </a:spcBef>
            </a:pPr>
            <a:r>
              <a:rPr lang="en-US" dirty="0"/>
              <a:t>Ignore the Color Contrast issue</a:t>
            </a:r>
          </a:p>
        </p:txBody>
      </p:sp>
      <p:pic>
        <p:nvPicPr>
          <p:cNvPr id="5" name="Content Placeholder 4" descr="Accessibility Checker Panel of Acrobat.">
            <a:extLst>
              <a:ext uri="{FF2B5EF4-FFF2-40B4-BE49-F238E27FC236}">
                <a16:creationId xmlns:a16="http://schemas.microsoft.com/office/drawing/2014/main" id="{699AF941-2D46-9945-9719-91C4FA79C8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8510874" y="413892"/>
            <a:ext cx="3215977" cy="53329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FBE6102-5991-F441-B16A-0D1D42A96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09342" y="2428397"/>
            <a:ext cx="2846907" cy="39211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3F336DC-4BD8-E24D-B67C-581EA227AF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23519" y="3486584"/>
            <a:ext cx="2629718" cy="39211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85853DA-67B8-F053-87E9-C2A393B5B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61832" y="3156336"/>
            <a:ext cx="2629718" cy="39211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8124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BB75-C5D3-EC40-B333-2EDA4125F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586" y="1111170"/>
            <a:ext cx="10056514" cy="753024"/>
          </a:xfrm>
        </p:spPr>
        <p:txBody>
          <a:bodyPr>
            <a:normAutofit/>
          </a:bodyPr>
          <a:lstStyle/>
          <a:p>
            <a:r>
              <a:rPr lang="en-US" sz="3200" cap="none" dirty="0"/>
              <a:t>Step 2: Chec</a:t>
            </a:r>
            <a:r>
              <a:rPr lang="en-US" sz="3200" dirty="0"/>
              <a:t>k Tag Use</a:t>
            </a:r>
            <a:endParaRPr lang="en-US" sz="3200" cap="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958A2-FA6E-1B46-9638-65A1EE02CB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8699" y="2010878"/>
            <a:ext cx="6680201" cy="4265254"/>
          </a:xfrm>
        </p:spPr>
        <p:txBody>
          <a:bodyPr/>
          <a:lstStyle/>
          <a:p>
            <a:pPr>
              <a:spcBef>
                <a:spcPts val="1700"/>
              </a:spcBef>
            </a:pPr>
            <a:r>
              <a:rPr lang="en-US" dirty="0"/>
              <a:t>Select “structure types” in the Reading Order tool window</a:t>
            </a:r>
          </a:p>
          <a:p>
            <a:pPr>
              <a:spcBef>
                <a:spcPts val="1700"/>
              </a:spcBef>
            </a:pPr>
            <a:r>
              <a:rPr lang="en-US" dirty="0"/>
              <a:t>Will change overlay to show the semantic structure of the document</a:t>
            </a:r>
          </a:p>
        </p:txBody>
      </p:sp>
      <p:pic>
        <p:nvPicPr>
          <p:cNvPr id="9" name="Content Placeholder 8" descr="The Reading Order tool window. The Show page content groups option is checked and Structure types is selected as the groups to show.">
            <a:extLst>
              <a:ext uri="{FF2B5EF4-FFF2-40B4-BE49-F238E27FC236}">
                <a16:creationId xmlns:a16="http://schemas.microsoft.com/office/drawing/2014/main" id="{D27CF881-16E6-B048-9541-1A794165B4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7848039" y="581867"/>
            <a:ext cx="4082867" cy="569426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FBE6102-5991-F441-B16A-0D1D42A96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01651" y="4085676"/>
            <a:ext cx="2287821" cy="75302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1933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ACB59-7294-8045-A32B-CA6489D165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2089" y="2825920"/>
            <a:ext cx="7327822" cy="1206159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PowerPoint for Flyers</a:t>
            </a:r>
          </a:p>
        </p:txBody>
      </p:sp>
    </p:spTree>
    <p:extLst>
      <p:ext uri="{BB962C8B-B14F-4D97-AF65-F5344CB8AC3E}">
        <p14:creationId xmlns:p14="http://schemas.microsoft.com/office/powerpoint/2010/main" val="550068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BA1C2-EA70-C33B-5DB5-4360EE1EE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Three E’s of Accessibility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90820-3FDA-44CA-8704-C8B92125BDD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In order to be considered accessible, an Information and Communications Technology (ICT) product or the alternative method for access must have the following three characteristics:</a:t>
            </a:r>
          </a:p>
          <a:p>
            <a:pPr>
              <a:spcBef>
                <a:spcPts val="1800"/>
              </a:spcBef>
            </a:pPr>
            <a:r>
              <a:rPr lang="en-US" sz="2400" b="1" dirty="0"/>
              <a:t>Equally Integrated </a:t>
            </a:r>
            <a:r>
              <a:rPr lang="en-US" sz="2400" dirty="0"/>
              <a:t>– Providing similarly inclusive experience and access</a:t>
            </a:r>
          </a:p>
          <a:p>
            <a:pPr>
              <a:spcBef>
                <a:spcPts val="1800"/>
              </a:spcBef>
            </a:pPr>
            <a:r>
              <a:rPr lang="en-US" sz="2400" b="1" dirty="0"/>
              <a:t>Equally Effective </a:t>
            </a:r>
            <a:r>
              <a:rPr lang="en-US" sz="2400" dirty="0"/>
              <a:t>– Providing equal opportunity or outcome</a:t>
            </a:r>
          </a:p>
          <a:p>
            <a:pPr marL="227965" indent="-227965">
              <a:spcBef>
                <a:spcPts val="1800"/>
              </a:spcBef>
            </a:pPr>
            <a:r>
              <a:rPr lang="en-US" sz="2400" b="1" dirty="0"/>
              <a:t>Equivalent Ease of Use </a:t>
            </a:r>
            <a:r>
              <a:rPr lang="en-US" sz="2400" dirty="0"/>
              <a:t>– Providing access that is not substantially more difficult for users with a disability</a:t>
            </a:r>
          </a:p>
        </p:txBody>
      </p:sp>
    </p:spTree>
    <p:extLst>
      <p:ext uri="{BB962C8B-B14F-4D97-AF65-F5344CB8AC3E}">
        <p14:creationId xmlns:p14="http://schemas.microsoft.com/office/powerpoint/2010/main" val="28373336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83E6C-2A1F-F1CC-51D8-274262E3C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PowerPoint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83AE67-055F-8700-FAF6-5E99376DCFA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/>
              <a:t>Only one heading – slide title</a:t>
            </a:r>
          </a:p>
          <a:p>
            <a:pPr lvl="1"/>
            <a:r>
              <a:rPr lang="en-US" sz="2800" dirty="0"/>
              <a:t>Flyers typically have multiple headings</a:t>
            </a:r>
          </a:p>
          <a:p>
            <a:pPr marL="227965" indent="-227965"/>
            <a:r>
              <a:rPr lang="en-US" sz="3200" dirty="0"/>
              <a:t>Cannot group images to manage complex layouts</a:t>
            </a:r>
          </a:p>
          <a:p>
            <a:pPr lvl="1"/>
            <a:endParaRPr lang="en-US" sz="28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599079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CF0DF-E22A-1B0A-ADDB-5B96FB123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Accessible Flyers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CD67B-A8A9-523D-8F1F-8D57536CAC5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Layout flyer as desired</a:t>
            </a:r>
          </a:p>
          <a:p>
            <a:pPr lvl="1"/>
            <a:r>
              <a:rPr lang="en-US" dirty="0"/>
              <a:t>Do not use blank lines for whitespace - Set paragraph spacing</a:t>
            </a:r>
          </a:p>
          <a:p>
            <a:pPr lvl="1"/>
            <a:r>
              <a:rPr lang="en-US" dirty="0"/>
              <a:t>Use as many text boxes as needed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Mark all decorative images as decorative</a:t>
            </a:r>
          </a:p>
          <a:p>
            <a:pPr lvl="1"/>
            <a:r>
              <a:rPr lang="en-US" dirty="0"/>
              <a:t>Don’t forget shapes used as color fills!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Reading order must be logical for flyer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Export to PDF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Fix heading markup in Acrobat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Run Accessibility Check in Acrobat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4314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7EBAE-CFAC-7D60-344E-544508207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Fixing Headings in Acrobat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31D50-195E-22FF-B5E6-B6A9C92F91C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Must use the Reading Order Tool</a:t>
            </a:r>
          </a:p>
          <a:p>
            <a:r>
              <a:rPr lang="en-US" dirty="0"/>
              <a:t>Highlight text to mark as heading</a:t>
            </a:r>
          </a:p>
          <a:p>
            <a:r>
              <a:rPr lang="en-US" dirty="0"/>
              <a:t>Select appropriate heading in tool</a:t>
            </a:r>
          </a:p>
          <a:p>
            <a:r>
              <a:rPr lang="en-US" dirty="0"/>
              <a:t>Remember: Not everything needs to be a heading!</a:t>
            </a:r>
          </a:p>
        </p:txBody>
      </p:sp>
    </p:spTree>
    <p:extLst>
      <p:ext uri="{BB962C8B-B14F-4D97-AF65-F5344CB8AC3E}">
        <p14:creationId xmlns:p14="http://schemas.microsoft.com/office/powerpoint/2010/main" val="2576392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6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4F9FCB-03D2-0209-B1B9-AEEA091B7E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24151" y="0"/>
            <a:ext cx="6743699" cy="68580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B7CDAFC-7B42-0ED4-402A-2625D2EDB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4151" y="1"/>
            <a:ext cx="6743699" cy="1049235"/>
          </a:xfrm>
          <a:solidFill>
            <a:srgbClr val="E84A27"/>
          </a:solidFill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OFFICE FOR ACCESS &amp; EQUITY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57B99B-592A-3EEE-4AB5-1B84E7D05B3B}"/>
              </a:ext>
            </a:extLst>
          </p:cNvPr>
          <p:cNvSpPr txBox="1"/>
          <p:nvPr/>
        </p:nvSpPr>
        <p:spPr>
          <a:xfrm>
            <a:off x="3015155" y="1092876"/>
            <a:ext cx="616169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Lunch and Learn Series</a:t>
            </a:r>
          </a:p>
          <a:p>
            <a:pPr>
              <a:spcBef>
                <a:spcPts val="600"/>
              </a:spcBef>
            </a:pPr>
            <a:r>
              <a:rPr lang="en-US" sz="2900" b="1" dirty="0">
                <a:solidFill>
                  <a:schemeClr val="bg1"/>
                </a:solidFill>
              </a:rPr>
              <a:t>Accessible PowerPoint Documents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DD73B6-E520-DB5E-69E0-8042BE5D5946}"/>
              </a:ext>
            </a:extLst>
          </p:cNvPr>
          <p:cNvSpPr txBox="1"/>
          <p:nvPr/>
        </p:nvSpPr>
        <p:spPr>
          <a:xfrm>
            <a:off x="3015155" y="2128962"/>
            <a:ext cx="3795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Keith Hays, ADA IT Coordinator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22ED65-51D7-5219-B94A-E9B7AA2B5AE9}"/>
              </a:ext>
            </a:extLst>
          </p:cNvPr>
          <p:cNvSpPr txBox="1"/>
          <p:nvPr/>
        </p:nvSpPr>
        <p:spPr>
          <a:xfrm>
            <a:off x="3015155" y="2753755"/>
            <a:ext cx="40162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Join ADA IT Coordinator for UIUC, Keith Hays for a virtual Lunch &amp; Learn event. He will provide critical Power Point accessibility training to enable attendees to create accessible Power Point presentations in an easy to digest way! Register today!</a:t>
            </a:r>
          </a:p>
        </p:txBody>
      </p:sp>
      <p:pic>
        <p:nvPicPr>
          <p:cNvPr id="7" name="Picture 6" descr="Professional Portrait of Keith Hays">
            <a:extLst>
              <a:ext uri="{FF2B5EF4-FFF2-40B4-BE49-F238E27FC236}">
                <a16:creationId xmlns:a16="http://schemas.microsoft.com/office/drawing/2014/main" id="{0E1DFF42-E439-9280-7B3A-F99D47B7B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0301" y="2128962"/>
            <a:ext cx="1946543" cy="27242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9A0926-FA05-5E47-E413-DF80FB86D191}"/>
              </a:ext>
            </a:extLst>
          </p:cNvPr>
          <p:cNvSpPr txBox="1"/>
          <p:nvPr/>
        </p:nvSpPr>
        <p:spPr>
          <a:xfrm>
            <a:off x="3015154" y="4934127"/>
            <a:ext cx="6161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Thursday, December 13, 12:00 PM</a:t>
            </a:r>
          </a:p>
          <a:p>
            <a:r>
              <a:rPr lang="en-US" sz="2400" dirty="0">
                <a:solidFill>
                  <a:srgbClr val="FFC000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Register</a:t>
            </a:r>
            <a:r>
              <a:rPr lang="en-US" sz="2400" dirty="0">
                <a:solidFill>
                  <a:schemeClr val="bg1"/>
                </a:solidFill>
              </a:rPr>
              <a:t> to receive Zoom link.</a:t>
            </a:r>
          </a:p>
        </p:txBody>
      </p:sp>
      <p:pic>
        <p:nvPicPr>
          <p:cNvPr id="11" name="Picture" descr="University of Illinois Urbana-Champaign wordmark.">
            <a:extLst>
              <a:ext uri="{FF2B5EF4-FFF2-40B4-BE49-F238E27FC236}">
                <a16:creationId xmlns:a16="http://schemas.microsoft.com/office/drawing/2014/main" id="{E2E5116B-BEFD-B702-4EF1-8A9B19898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074" y="5914171"/>
            <a:ext cx="3117851" cy="80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832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B3BCF-3EB1-E742-A27B-420389430C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9076" y="2881716"/>
            <a:ext cx="4186924" cy="1094567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7562D3-B1BB-AB43-8B01-EB84210A5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25410">
            <a:off x="6527429" y="814700"/>
            <a:ext cx="4055585" cy="475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068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0EA84-C53C-534A-9217-4874F99AF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 More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1F8F8-3DA0-2A4F-B46D-9BEAD644AE9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27965" indent="-227965"/>
            <a:r>
              <a:rPr lang="en-US" sz="2700" dirty="0">
                <a:hlinkClick r:id="rId4"/>
              </a:rPr>
              <a:t>Accessibility 101</a:t>
            </a:r>
            <a:r>
              <a:rPr lang="en-US" sz="2700" dirty="0"/>
              <a:t> – (</a:t>
            </a:r>
            <a:r>
              <a:rPr lang="en-US" sz="2000" dirty="0"/>
              <a:t>https://canvas.instructure.com/courses/1130292)</a:t>
            </a:r>
            <a:endParaRPr lang="en-US" dirty="0"/>
          </a:p>
          <a:p>
            <a:pPr marL="227965" indent="-227965"/>
            <a:r>
              <a:rPr lang="en-US" sz="2700" dirty="0">
                <a:hlinkClick r:id="rId5"/>
              </a:rPr>
              <a:t>Open Online Course in Accessibility and Inclusive Design</a:t>
            </a:r>
            <a:r>
              <a:rPr lang="en-US" sz="2700" dirty="0"/>
              <a:t> – (</a:t>
            </a:r>
            <a:r>
              <a:rPr lang="en-US" sz="2000" dirty="0"/>
              <a:t>https://citl.illinois.edu/about-citl/news/2019/07/08/university-of-illinois-launches-open-online-course-in-accessibility-and-inclusive-design-on-coursera)</a:t>
            </a:r>
          </a:p>
          <a:p>
            <a:pPr marL="227965" indent="-227965"/>
            <a:r>
              <a:rPr lang="en-US" sz="2700" dirty="0">
                <a:hlinkClick r:id="rId6"/>
              </a:rPr>
              <a:t>Information Accessibility, Design, and Policy Certificate Program</a:t>
            </a:r>
            <a:r>
              <a:rPr lang="en-US" sz="2700" dirty="0"/>
              <a:t> - (</a:t>
            </a:r>
            <a:r>
              <a:rPr lang="en-US" sz="2000" dirty="0"/>
              <a:t>http://iadp.</a:t>
            </a:r>
            <a:r>
              <a:rPr lang="en-US" sz="2000" dirty="0" err="1"/>
              <a:t>ahs</a:t>
            </a:r>
            <a:r>
              <a:rPr lang="en-US" sz="2000" dirty="0"/>
              <a:t>.illinois.edu/)</a:t>
            </a:r>
            <a:endParaRPr lang="en-US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0363116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F928C-8329-4951-9FD5-64A687CF7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Important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836E3-EEBA-42D3-A052-86BDCF37D65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227965" indent="-227965">
              <a:lnSpc>
                <a:spcPct val="110000"/>
              </a:lnSpc>
            </a:pPr>
            <a:r>
              <a:rPr lang="en-US" dirty="0">
                <a:hlinkClick r:id="rId3"/>
              </a:rPr>
              <a:t>Report a Barrier </a:t>
            </a:r>
            <a:r>
              <a:rPr lang="en-US" dirty="0"/>
              <a:t> 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Help us identify and remediate issues that you come across– it really does take everyone to create an inclusive community.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We follow up personally and explain the review process and outcome for each barrier reported.</a:t>
            </a:r>
          </a:p>
          <a:p>
            <a:pPr>
              <a:lnSpc>
                <a:spcPct val="110000"/>
              </a:lnSpc>
            </a:pPr>
            <a:r>
              <a:rPr lang="en-US" dirty="0">
                <a:hlinkClick r:id="rId4"/>
              </a:rPr>
              <a:t>IT Accessibility Website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/>
              <a:t>Accessibility tips and links to resources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Information about the IT Accessibility Liaison program</a:t>
            </a:r>
          </a:p>
          <a:p>
            <a:pPr marL="685165" lvl="1" indent="-227965">
              <a:lnSpc>
                <a:spcPct val="110000"/>
              </a:lnSpc>
            </a:pPr>
            <a:r>
              <a:rPr lang="en-US" dirty="0"/>
              <a:t>Digital accessibility policy information</a:t>
            </a:r>
          </a:p>
          <a:p>
            <a:pPr marL="227965" indent="-227965">
              <a:lnSpc>
                <a:spcPct val="110000"/>
              </a:lnSpc>
            </a:pPr>
            <a:r>
              <a:rPr lang="en-US" dirty="0">
                <a:hlinkClick r:id="rId5"/>
              </a:rPr>
              <a:t>DRES academic accommodations</a:t>
            </a:r>
          </a:p>
          <a:p>
            <a:pPr>
              <a:lnSpc>
                <a:spcPct val="110000"/>
              </a:lnSpc>
            </a:pPr>
            <a:r>
              <a:rPr lang="en-US" dirty="0">
                <a:hlinkClick r:id="rId6"/>
              </a:rPr>
              <a:t>Request a reasonable accommodation</a:t>
            </a:r>
            <a:r>
              <a:rPr lang="en-US" dirty="0"/>
              <a:t> – faculty and staff (including GA/TA workplace accommodations)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997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379F97-877D-6942-911B-76C6A4E10E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9863" y="3015909"/>
            <a:ext cx="8852274" cy="82618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PowerPoint to PDF Workflow</a:t>
            </a:r>
          </a:p>
        </p:txBody>
      </p:sp>
    </p:spTree>
    <p:extLst>
      <p:ext uri="{BB962C8B-B14F-4D97-AF65-F5344CB8AC3E}">
        <p14:creationId xmlns:p14="http://schemas.microsoft.com/office/powerpoint/2010/main" val="3240146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A2D15-146E-2145-9EBE-CC123D157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Workflow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7297B-98C5-1740-9AC3-788460D9C0A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Set font size and line spacing as appropriate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Set alternative text for images, embedded videos, graphs, etc.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Run Check Accessibility tool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Ensure each slide has a title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Set reading order in the Reading Order pane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Set the document title in the file properties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Export to PDF if needed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736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498B3-BC2F-BD5B-C56D-2F481B985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Usage Tips </a:t>
            </a:r>
            <a:r>
              <a:rPr lang="en-US" sz="2400" dirty="0"/>
              <a:t>(1 of 2)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BB731-61FF-484A-094A-0C5C57AA7EA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All slides must have a title</a:t>
            </a:r>
          </a:p>
          <a:p>
            <a:pPr lvl="1"/>
            <a:r>
              <a:rPr lang="en-US" dirty="0"/>
              <a:t>There are ways to hide the title visually</a:t>
            </a:r>
          </a:p>
          <a:p>
            <a:r>
              <a:rPr lang="en-US" dirty="0"/>
              <a:t>Limit amount of content on each slide</a:t>
            </a:r>
          </a:p>
          <a:p>
            <a:pPr lvl="1"/>
            <a:r>
              <a:rPr lang="en-US" dirty="0"/>
              <a:t>More slides with less content is better…</a:t>
            </a:r>
          </a:p>
          <a:p>
            <a:r>
              <a:rPr lang="en-US" dirty="0"/>
              <a:t>Number consecutive slides with same title, i.e., continuation</a:t>
            </a:r>
          </a:p>
          <a:p>
            <a:pPr lvl="1"/>
            <a:r>
              <a:rPr lang="en-US" dirty="0"/>
              <a:t>Reduce the font size of the number to differentiate from title text</a:t>
            </a:r>
          </a:p>
          <a:p>
            <a:r>
              <a:rPr lang="en-US" dirty="0"/>
              <a:t>Avoid more than one level of sub-bullet</a:t>
            </a:r>
          </a:p>
        </p:txBody>
      </p:sp>
    </p:spTree>
    <p:extLst>
      <p:ext uri="{BB962C8B-B14F-4D97-AF65-F5344CB8AC3E}">
        <p14:creationId xmlns:p14="http://schemas.microsoft.com/office/powerpoint/2010/main" val="2553352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498B3-BC2F-BD5B-C56D-2F481B985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Usage Tips </a:t>
            </a:r>
            <a:r>
              <a:rPr lang="en-US" sz="2400" dirty="0"/>
              <a:t>(2 of 2)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BB731-61FF-484A-094A-0C5C57AA7EA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Use the alternative layouts the template provides</a:t>
            </a:r>
          </a:p>
          <a:p>
            <a:pPr lvl="1"/>
            <a:r>
              <a:rPr lang="en-US" dirty="0"/>
              <a:t>Especially important if an alternative will be used more than once</a:t>
            </a:r>
          </a:p>
          <a:p>
            <a:r>
              <a:rPr lang="en-US" dirty="0"/>
              <a:t>Use animation to make additional content appear</a:t>
            </a:r>
          </a:p>
          <a:p>
            <a:pPr lvl="1"/>
            <a:r>
              <a:rPr lang="en-US" dirty="0"/>
              <a:t>Don’t create duplicate slides, each with a new bullet point!</a:t>
            </a:r>
          </a:p>
          <a:p>
            <a:r>
              <a:rPr lang="en-US" dirty="0"/>
              <a:t>Do not allow embedded multimedia to auto-play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171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81E68-7FE9-198F-484E-B21A4EC42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Anatomy of a PowerPoint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91FDC-096D-0430-E228-1B1428F3CD6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690688"/>
            <a:ext cx="5728855" cy="416384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No built-in styles</a:t>
            </a:r>
          </a:p>
          <a:p>
            <a:pPr lvl="1"/>
            <a:r>
              <a:rPr lang="en-US" dirty="0"/>
              <a:t>Choose a desired slide template and override as needed</a:t>
            </a:r>
          </a:p>
          <a:p>
            <a:r>
              <a:rPr lang="en-US" sz="2600" dirty="0"/>
              <a:t>All slides will have a Title placeholder (“Click to add title”) and a Content placeholder (“Click to add content”)</a:t>
            </a:r>
          </a:p>
          <a:p>
            <a:r>
              <a:rPr lang="en-US" sz="2600" dirty="0"/>
              <a:t>Do not delete the Title placeholder – All slides must have a title</a:t>
            </a:r>
          </a:p>
          <a:p>
            <a:pPr lvl="1"/>
            <a:r>
              <a:rPr lang="en-US" sz="2200" dirty="0"/>
              <a:t>Recreating will not have the same semantic role</a:t>
            </a:r>
          </a:p>
          <a:p>
            <a:pPr lvl="1"/>
            <a:r>
              <a:rPr lang="en-US" sz="2200" dirty="0"/>
              <a:t>Can be fixed later</a:t>
            </a:r>
          </a:p>
        </p:txBody>
      </p:sp>
      <p:pic>
        <p:nvPicPr>
          <p:cNvPr id="4" name="Picture 3" descr="An empty PowerPoint slide with placeholders shown.">
            <a:extLst>
              <a:ext uri="{FF2B5EF4-FFF2-40B4-BE49-F238E27FC236}">
                <a16:creationId xmlns:a16="http://schemas.microsoft.com/office/drawing/2014/main" id="{58B77170-DE67-C46B-AD75-3B6C6E3404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400"/>
          <a:stretch/>
        </p:blipFill>
        <p:spPr>
          <a:xfrm>
            <a:off x="6567055" y="1690688"/>
            <a:ext cx="5273286" cy="34967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33589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A2B90-3C0E-0C4B-BF35-0070F755E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1: Font Size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2E0B1-5395-324D-B0A5-8A005F32466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Keep font size at least 20pt</a:t>
            </a:r>
          </a:p>
          <a:p>
            <a:pPr lvl="1"/>
            <a:r>
              <a:rPr lang="en-US" dirty="0"/>
              <a:t>24-28pt is a good general size</a:t>
            </a:r>
          </a:p>
          <a:p>
            <a:r>
              <a:rPr lang="en-US" dirty="0"/>
              <a:t>Ensure slide titles and headings are larger (e.g., visual hierarchy)</a:t>
            </a:r>
          </a:p>
          <a:p>
            <a:r>
              <a:rPr lang="en-US" dirty="0"/>
              <a:t>May be helpful for sub-bullets to be smaller font than primary bullet</a:t>
            </a:r>
          </a:p>
          <a:p>
            <a:pPr lvl="1"/>
            <a:r>
              <a:rPr lang="en-US" dirty="0"/>
              <a:t>Ensure font size difference is at least 4pt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83614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University of Illinois">
      <a:dk1>
        <a:srgbClr val="13284B"/>
      </a:dk1>
      <a:lt1>
        <a:srgbClr val="FFFFFF"/>
      </a:lt1>
      <a:dk2>
        <a:srgbClr val="1E3877"/>
      </a:dk2>
      <a:lt2>
        <a:srgbClr val="F8FAFC"/>
      </a:lt2>
      <a:accent1>
        <a:srgbClr val="FF542E"/>
      </a:accent1>
      <a:accent2>
        <a:srgbClr val="1D58A7"/>
      </a:accent2>
      <a:accent3>
        <a:srgbClr val="F5821E"/>
      </a:accent3>
      <a:accent4>
        <a:srgbClr val="009FD3"/>
      </a:accent4>
      <a:accent5>
        <a:srgbClr val="DD3403"/>
      </a:accent5>
      <a:accent6>
        <a:srgbClr val="D2D2D2"/>
      </a:accent6>
      <a:hlink>
        <a:srgbClr val="1D58A7"/>
      </a:hlink>
      <a:folHlink>
        <a:srgbClr val="DD3403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62A467FE-6F50-074F-B654-36E3EAF61250}" vid="{04F66095-14F1-444A-B203-39EB832485D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cd0a28f-a80a-4d5c-bd36-a1a17520d099">
      <Terms xmlns="http://schemas.microsoft.com/office/infopath/2007/PartnerControls"/>
    </lcf76f155ced4ddcb4097134ff3c332f>
    <TaxCatchAll xmlns="6a5ed783-dec9-4682-8df4-ac3aa05b2f2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18367BB16DAE4CA19ED96C04B71925" ma:contentTypeVersion="14" ma:contentTypeDescription="Create a new document." ma:contentTypeScope="" ma:versionID="610f2aa9521c2d15380e9a8fbacd5f2f">
  <xsd:schema xmlns:xsd="http://www.w3.org/2001/XMLSchema" xmlns:xs="http://www.w3.org/2001/XMLSchema" xmlns:p="http://schemas.microsoft.com/office/2006/metadata/properties" xmlns:ns2="fcd0a28f-a80a-4d5c-bd36-a1a17520d099" xmlns:ns3="6a5ed783-dec9-4682-8df4-ac3aa05b2f2d" targetNamespace="http://schemas.microsoft.com/office/2006/metadata/properties" ma:root="true" ma:fieldsID="61b17b91f6b862eaac8d2220d6d73ab3" ns2:_="" ns3:_="">
    <xsd:import namespace="fcd0a28f-a80a-4d5c-bd36-a1a17520d099"/>
    <xsd:import namespace="6a5ed783-dec9-4682-8df4-ac3aa05b2f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d0a28f-a80a-4d5c-bd36-a1a17520d0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576e6ad8-52fe-412f-a0b9-03ea580b629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5ed783-dec9-4682-8df4-ac3aa05b2f2d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80e47b09-f718-4c10-bb82-7f2bd2a12210}" ma:internalName="TaxCatchAll" ma:showField="CatchAllData" ma:web="6a5ed783-dec9-4682-8df4-ac3aa05b2f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7925336-1924-43A7-B5D7-05538DAB28AE}">
  <ds:schemaRefs>
    <ds:schemaRef ds:uri="http://schemas.microsoft.com/office/2006/metadata/properties"/>
    <ds:schemaRef ds:uri="http://schemas.microsoft.com/office/infopath/2007/PartnerControls"/>
    <ds:schemaRef ds:uri="fcd0a28f-a80a-4d5c-bd36-a1a17520d099"/>
    <ds:schemaRef ds:uri="6a5ed783-dec9-4682-8df4-ac3aa05b2f2d"/>
  </ds:schemaRefs>
</ds:datastoreItem>
</file>

<file path=customXml/itemProps2.xml><?xml version="1.0" encoding="utf-8"?>
<ds:datastoreItem xmlns:ds="http://schemas.openxmlformats.org/officeDocument/2006/customXml" ds:itemID="{AB56D7A9-6B40-4562-A35C-4DC07289A81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5BFC81C-437E-439C-A22D-830A535802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d0a28f-a80a-4d5c-bd36-a1a17520d099"/>
    <ds:schemaRef ds:uri="6a5ed783-dec9-4682-8df4-ac3aa05b2f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PowerPoint-Blue-wide</Template>
  <TotalTime>3499</TotalTime>
  <Words>1727</Words>
  <Application>Microsoft Macintosh PowerPoint</Application>
  <PresentationFormat>Widescreen</PresentationFormat>
  <Paragraphs>219</Paragraphs>
  <Slides>36</Slides>
  <Notes>7</Notes>
  <HiddenSlides>5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Georgia</vt:lpstr>
      <vt:lpstr>Gill Sans MT</vt:lpstr>
      <vt:lpstr>Custom Design</vt:lpstr>
      <vt:lpstr>Accessible PowerPoint Documents</vt:lpstr>
      <vt:lpstr>Multiple Ways</vt:lpstr>
      <vt:lpstr>The Three E’s of Accessibility</vt:lpstr>
      <vt:lpstr>PowerPoint to PDF Workflow</vt:lpstr>
      <vt:lpstr>General Workflow</vt:lpstr>
      <vt:lpstr>Usage Tips (1 of 2)</vt:lpstr>
      <vt:lpstr>Usage Tips (2 of 2)</vt:lpstr>
      <vt:lpstr>Anatomy of a PowerPoint Slide</vt:lpstr>
      <vt:lpstr>Step 1: Font Size</vt:lpstr>
      <vt:lpstr>Step 1: Line Spacing and Line Height</vt:lpstr>
      <vt:lpstr>More About Spacing Between Bullets</vt:lpstr>
      <vt:lpstr>Step 2:  Alternative Descriptions for Images</vt:lpstr>
      <vt:lpstr>More About Images</vt:lpstr>
      <vt:lpstr>Step 2: Shapes</vt:lpstr>
      <vt:lpstr>Step 2: Embedded Objects</vt:lpstr>
      <vt:lpstr>Step 3: The Check Accessibility Tool</vt:lpstr>
      <vt:lpstr>Step 4: Slide Titles</vt:lpstr>
      <vt:lpstr>Step 5: Reading Order (1 of 2)</vt:lpstr>
      <vt:lpstr>Step 5: Reading Order (2 of 2)</vt:lpstr>
      <vt:lpstr>Step 6: Document Title</vt:lpstr>
      <vt:lpstr>Step 6: Export to PDF</vt:lpstr>
      <vt:lpstr>Converting to PDF</vt:lpstr>
      <vt:lpstr>PDF Documents</vt:lpstr>
      <vt:lpstr>Acrobat Read Out Loud</vt:lpstr>
      <vt:lpstr>PDF Workflow</vt:lpstr>
      <vt:lpstr>Step 1: Accessibility Check Tool (1 of 2)</vt:lpstr>
      <vt:lpstr>Step 1: Accessibility Check Tool (2 of 2)</vt:lpstr>
      <vt:lpstr>Step 2: Check Tag Use</vt:lpstr>
      <vt:lpstr>PowerPoint for Flyers</vt:lpstr>
      <vt:lpstr>Limitations of PowerPoint</vt:lpstr>
      <vt:lpstr>Making Accessible Flyers</vt:lpstr>
      <vt:lpstr>Fixing Headings in Acrobat</vt:lpstr>
      <vt:lpstr>OFFICE FOR ACCESS &amp; EQUITY</vt:lpstr>
      <vt:lpstr>Questions?</vt:lpstr>
      <vt:lpstr>Learn More</vt:lpstr>
      <vt:lpstr>Important Resources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Accessible PowerPoint Documents</dc:title>
  <dc:subject/>
  <dc:creator>Hays, Keith</dc:creator>
  <cp:keywords/>
  <dc:description/>
  <cp:lastModifiedBy>Oliver, Nancy J</cp:lastModifiedBy>
  <cp:revision>236</cp:revision>
  <dcterms:created xsi:type="dcterms:W3CDTF">2021-06-03T19:55:13Z</dcterms:created>
  <dcterms:modified xsi:type="dcterms:W3CDTF">2024-08-14T16:17:35Z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0x0101006718367BB16DAE4CA19ED96C04B71925</vt:lpwstr>
  </property>
</Properties>
</file>