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4"/>
  </p:sldMasterIdLst>
  <p:notesMasterIdLst>
    <p:notesMasterId r:id="rId46"/>
  </p:notesMasterIdLst>
  <p:sldIdLst>
    <p:sldId id="529" r:id="rId5"/>
    <p:sldId id="588" r:id="rId6"/>
    <p:sldId id="587" r:id="rId7"/>
    <p:sldId id="535" r:id="rId8"/>
    <p:sldId id="533" r:id="rId9"/>
    <p:sldId id="534" r:id="rId10"/>
    <p:sldId id="267" r:id="rId11"/>
    <p:sldId id="266" r:id="rId12"/>
    <p:sldId id="564" r:id="rId13"/>
    <p:sldId id="566" r:id="rId14"/>
    <p:sldId id="615" r:id="rId15"/>
    <p:sldId id="565" r:id="rId16"/>
    <p:sldId id="294" r:id="rId17"/>
    <p:sldId id="580" r:id="rId18"/>
    <p:sldId id="589" r:id="rId19"/>
    <p:sldId id="592" r:id="rId20"/>
    <p:sldId id="554" r:id="rId21"/>
    <p:sldId id="590" r:id="rId22"/>
    <p:sldId id="591" r:id="rId23"/>
    <p:sldId id="601" r:id="rId24"/>
    <p:sldId id="604" r:id="rId25"/>
    <p:sldId id="611" r:id="rId26"/>
    <p:sldId id="547" r:id="rId27"/>
    <p:sldId id="612" r:id="rId28"/>
    <p:sldId id="552" r:id="rId29"/>
    <p:sldId id="553" r:id="rId30"/>
    <p:sldId id="593" r:id="rId31"/>
    <p:sldId id="544" r:id="rId32"/>
    <p:sldId id="595" r:id="rId33"/>
    <p:sldId id="594" r:id="rId34"/>
    <p:sldId id="598" r:id="rId35"/>
    <p:sldId id="597" r:id="rId36"/>
    <p:sldId id="613" r:id="rId37"/>
    <p:sldId id="599" r:id="rId38"/>
    <p:sldId id="614" r:id="rId39"/>
    <p:sldId id="567" r:id="rId40"/>
    <p:sldId id="568" r:id="rId41"/>
    <p:sldId id="602" r:id="rId42"/>
    <p:sldId id="558" r:id="rId43"/>
    <p:sldId id="528" r:id="rId44"/>
    <p:sldId id="274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ushner, Allison" initials="KA" lastIdx="3" clrIdx="0">
    <p:extLst>
      <p:ext uri="{19B8F6BF-5375-455C-9EA6-DF929625EA0E}">
        <p15:presenceInfo xmlns:p15="http://schemas.microsoft.com/office/powerpoint/2012/main" userId="S::akushner@illinois.edu::80494d2b-db97-42ec-b70e-d9b973a710f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1F33"/>
    <a:srgbClr val="13294B"/>
    <a:srgbClr val="E84A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9" autoAdjust="0"/>
    <p:restoredTop sz="84762"/>
  </p:normalViewPr>
  <p:slideViewPr>
    <p:cSldViewPr snapToGrid="0" snapToObjects="1">
      <p:cViewPr varScale="1">
        <p:scale>
          <a:sx n="106" d="100"/>
          <a:sy n="106" d="100"/>
        </p:scale>
        <p:origin x="1080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34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 Thompson" clId="Web-{7C586979-18A4-499B-BB6A-D608F051A696}"/>
    <pc:docChg chg="modSld">
      <pc:chgData name="Marc Thompson" userId="" providerId="" clId="Web-{7C586979-18A4-499B-BB6A-D608F051A696}" dt="2023-08-23T16:09:11.843" v="18" actId="20577"/>
      <pc:docMkLst>
        <pc:docMk/>
      </pc:docMkLst>
      <pc:sldChg chg="modSp">
        <pc:chgData name="Marc Thompson" userId="" providerId="" clId="Web-{7C586979-18A4-499B-BB6A-D608F051A696}" dt="2023-08-23T16:09:11.843" v="18" actId="20577"/>
        <pc:sldMkLst>
          <pc:docMk/>
          <pc:sldMk cId="3130416064" sldId="529"/>
        </pc:sldMkLst>
        <pc:spChg chg="mod">
          <ac:chgData name="Marc Thompson" userId="" providerId="" clId="Web-{7C586979-18A4-499B-BB6A-D608F051A696}" dt="2023-08-23T16:08:39.843" v="3" actId="20577"/>
          <ac:spMkLst>
            <pc:docMk/>
            <pc:sldMk cId="3130416064" sldId="529"/>
            <ac:spMk id="3" creationId="{2128C734-F0C9-A643-9FD7-EDD3DE6A2D59}"/>
          </ac:spMkLst>
        </pc:spChg>
        <pc:spChg chg="mod">
          <ac:chgData name="Marc Thompson" userId="" providerId="" clId="Web-{7C586979-18A4-499B-BB6A-D608F051A696}" dt="2023-08-23T16:09:11.843" v="18" actId="20577"/>
          <ac:spMkLst>
            <pc:docMk/>
            <pc:sldMk cId="3130416064" sldId="529"/>
            <ac:spMk id="6" creationId="{DE1F0616-5372-C645-B8C4-A3E4A06CFC50}"/>
          </ac:spMkLst>
        </pc:spChg>
      </pc:sldChg>
    </pc:docChg>
  </pc:docChgLst>
  <pc:docChgLst>
    <pc:chgData name="Blew, Christy" userId="3785268b-880b-4fb7-a3f0-78b16f24a443" providerId="ADAL" clId="{875259C7-E4D9-41FE-BF94-E337C7B6F16B}"/>
    <pc:docChg chg="modSld">
      <pc:chgData name="Blew, Christy" userId="3785268b-880b-4fb7-a3f0-78b16f24a443" providerId="ADAL" clId="{875259C7-E4D9-41FE-BF94-E337C7B6F16B}" dt="2024-08-13T15:58:57.989" v="1" actId="729"/>
      <pc:docMkLst>
        <pc:docMk/>
      </pc:docMkLst>
      <pc:sldChg chg="mod modShow">
        <pc:chgData name="Blew, Christy" userId="3785268b-880b-4fb7-a3f0-78b16f24a443" providerId="ADAL" clId="{875259C7-E4D9-41FE-BF94-E337C7B6F16B}" dt="2024-08-13T15:58:57.989" v="1" actId="729"/>
        <pc:sldMkLst>
          <pc:docMk/>
          <pc:sldMk cId="1797423708" sldId="266"/>
        </pc:sldMkLst>
      </pc:sldChg>
      <pc:sldChg chg="mod modShow">
        <pc:chgData name="Blew, Christy" userId="3785268b-880b-4fb7-a3f0-78b16f24a443" providerId="ADAL" clId="{875259C7-E4D9-41FE-BF94-E337C7B6F16B}" dt="2024-08-13T15:58:57.989" v="1" actId="729"/>
        <pc:sldMkLst>
          <pc:docMk/>
          <pc:sldMk cId="3522405114" sldId="267"/>
        </pc:sldMkLst>
      </pc:sldChg>
      <pc:sldChg chg="mod modShow">
        <pc:chgData name="Blew, Christy" userId="3785268b-880b-4fb7-a3f0-78b16f24a443" providerId="ADAL" clId="{875259C7-E4D9-41FE-BF94-E337C7B6F16B}" dt="2024-08-13T15:58:57.989" v="1" actId="729"/>
        <pc:sldMkLst>
          <pc:docMk/>
          <pc:sldMk cId="2324997477" sldId="274"/>
        </pc:sldMkLst>
      </pc:sldChg>
      <pc:sldChg chg="mod modShow">
        <pc:chgData name="Blew, Christy" userId="3785268b-880b-4fb7-a3f0-78b16f24a443" providerId="ADAL" clId="{875259C7-E4D9-41FE-BF94-E337C7B6F16B}" dt="2024-08-13T15:58:57.989" v="1" actId="729"/>
        <pc:sldMkLst>
          <pc:docMk/>
          <pc:sldMk cId="2031431519" sldId="294"/>
        </pc:sldMkLst>
      </pc:sldChg>
      <pc:sldChg chg="mod modShow">
        <pc:chgData name="Blew, Christy" userId="3785268b-880b-4fb7-a3f0-78b16f24a443" providerId="ADAL" clId="{875259C7-E4D9-41FE-BF94-E337C7B6F16B}" dt="2024-08-13T15:58:57.989" v="1" actId="729"/>
        <pc:sldMkLst>
          <pc:docMk/>
          <pc:sldMk cId="1203631168" sldId="528"/>
        </pc:sldMkLst>
      </pc:sldChg>
      <pc:sldChg chg="mod modShow">
        <pc:chgData name="Blew, Christy" userId="3785268b-880b-4fb7-a3f0-78b16f24a443" providerId="ADAL" clId="{875259C7-E4D9-41FE-BF94-E337C7B6F16B}" dt="2024-08-13T15:58:57.989" v="1" actId="729"/>
        <pc:sldMkLst>
          <pc:docMk/>
          <pc:sldMk cId="3130416064" sldId="529"/>
        </pc:sldMkLst>
      </pc:sldChg>
      <pc:sldChg chg="mod modShow">
        <pc:chgData name="Blew, Christy" userId="3785268b-880b-4fb7-a3f0-78b16f24a443" providerId="ADAL" clId="{875259C7-E4D9-41FE-BF94-E337C7B6F16B}" dt="2024-08-13T15:58:57.989" v="1" actId="729"/>
        <pc:sldMkLst>
          <pc:docMk/>
          <pc:sldMk cId="3240146918" sldId="533"/>
        </pc:sldMkLst>
      </pc:sldChg>
      <pc:sldChg chg="mod modShow">
        <pc:chgData name="Blew, Christy" userId="3785268b-880b-4fb7-a3f0-78b16f24a443" providerId="ADAL" clId="{875259C7-E4D9-41FE-BF94-E337C7B6F16B}" dt="2024-08-13T15:58:57.989" v="1" actId="729"/>
        <pc:sldMkLst>
          <pc:docMk/>
          <pc:sldMk cId="197936892" sldId="534"/>
        </pc:sldMkLst>
      </pc:sldChg>
      <pc:sldChg chg="mod modShow">
        <pc:chgData name="Blew, Christy" userId="3785268b-880b-4fb7-a3f0-78b16f24a443" providerId="ADAL" clId="{875259C7-E4D9-41FE-BF94-E337C7B6F16B}" dt="2024-08-13T15:58:57.989" v="1" actId="729"/>
        <pc:sldMkLst>
          <pc:docMk/>
          <pc:sldMk cId="2278408489" sldId="535"/>
        </pc:sldMkLst>
      </pc:sldChg>
      <pc:sldChg chg="mod modShow">
        <pc:chgData name="Blew, Christy" userId="3785268b-880b-4fb7-a3f0-78b16f24a443" providerId="ADAL" clId="{875259C7-E4D9-41FE-BF94-E337C7B6F16B}" dt="2024-08-13T15:58:57.989" v="1" actId="729"/>
        <pc:sldMkLst>
          <pc:docMk/>
          <pc:sldMk cId="1264882325" sldId="544"/>
        </pc:sldMkLst>
      </pc:sldChg>
      <pc:sldChg chg="mod modShow">
        <pc:chgData name="Blew, Christy" userId="3785268b-880b-4fb7-a3f0-78b16f24a443" providerId="ADAL" clId="{875259C7-E4D9-41FE-BF94-E337C7B6F16B}" dt="2024-08-13T15:58:57.989" v="1" actId="729"/>
        <pc:sldMkLst>
          <pc:docMk/>
          <pc:sldMk cId="1698732626" sldId="547"/>
        </pc:sldMkLst>
      </pc:sldChg>
      <pc:sldChg chg="mod modShow">
        <pc:chgData name="Blew, Christy" userId="3785268b-880b-4fb7-a3f0-78b16f24a443" providerId="ADAL" clId="{875259C7-E4D9-41FE-BF94-E337C7B6F16B}" dt="2024-08-13T15:58:57.989" v="1" actId="729"/>
        <pc:sldMkLst>
          <pc:docMk/>
          <pc:sldMk cId="1851193361" sldId="552"/>
        </pc:sldMkLst>
      </pc:sldChg>
      <pc:sldChg chg="mod modShow">
        <pc:chgData name="Blew, Christy" userId="3785268b-880b-4fb7-a3f0-78b16f24a443" providerId="ADAL" clId="{875259C7-E4D9-41FE-BF94-E337C7B6F16B}" dt="2024-08-13T15:58:57.989" v="1" actId="729"/>
        <pc:sldMkLst>
          <pc:docMk/>
          <pc:sldMk cId="2200902634" sldId="553"/>
        </pc:sldMkLst>
      </pc:sldChg>
      <pc:sldChg chg="mod modShow">
        <pc:chgData name="Blew, Christy" userId="3785268b-880b-4fb7-a3f0-78b16f24a443" providerId="ADAL" clId="{875259C7-E4D9-41FE-BF94-E337C7B6F16B}" dt="2024-08-13T15:58:57.989" v="1" actId="729"/>
        <pc:sldMkLst>
          <pc:docMk/>
          <pc:sldMk cId="4181219587" sldId="554"/>
        </pc:sldMkLst>
      </pc:sldChg>
      <pc:sldChg chg="mod modShow">
        <pc:chgData name="Blew, Christy" userId="3785268b-880b-4fb7-a3f0-78b16f24a443" providerId="ADAL" clId="{875259C7-E4D9-41FE-BF94-E337C7B6F16B}" dt="2024-08-13T15:58:57.989" v="1" actId="729"/>
        <pc:sldMkLst>
          <pc:docMk/>
          <pc:sldMk cId="1118906892" sldId="558"/>
        </pc:sldMkLst>
      </pc:sldChg>
      <pc:sldChg chg="mod modShow">
        <pc:chgData name="Blew, Christy" userId="3785268b-880b-4fb7-a3f0-78b16f24a443" providerId="ADAL" clId="{875259C7-E4D9-41FE-BF94-E337C7B6F16B}" dt="2024-08-13T15:58:57.989" v="1" actId="729"/>
        <pc:sldMkLst>
          <pc:docMk/>
          <pc:sldMk cId="3204256021" sldId="564"/>
        </pc:sldMkLst>
      </pc:sldChg>
      <pc:sldChg chg="mod modShow">
        <pc:chgData name="Blew, Christy" userId="3785268b-880b-4fb7-a3f0-78b16f24a443" providerId="ADAL" clId="{875259C7-E4D9-41FE-BF94-E337C7B6F16B}" dt="2024-08-13T15:58:57.989" v="1" actId="729"/>
        <pc:sldMkLst>
          <pc:docMk/>
          <pc:sldMk cId="2118866940" sldId="565"/>
        </pc:sldMkLst>
      </pc:sldChg>
      <pc:sldChg chg="mod modShow">
        <pc:chgData name="Blew, Christy" userId="3785268b-880b-4fb7-a3f0-78b16f24a443" providerId="ADAL" clId="{875259C7-E4D9-41FE-BF94-E337C7B6F16B}" dt="2024-08-13T15:58:57.989" v="1" actId="729"/>
        <pc:sldMkLst>
          <pc:docMk/>
          <pc:sldMk cId="1149337973" sldId="566"/>
        </pc:sldMkLst>
      </pc:sldChg>
      <pc:sldChg chg="mod modShow">
        <pc:chgData name="Blew, Christy" userId="3785268b-880b-4fb7-a3f0-78b16f24a443" providerId="ADAL" clId="{875259C7-E4D9-41FE-BF94-E337C7B6F16B}" dt="2024-08-13T15:58:57.989" v="1" actId="729"/>
        <pc:sldMkLst>
          <pc:docMk/>
          <pc:sldMk cId="1793531030" sldId="567"/>
        </pc:sldMkLst>
      </pc:sldChg>
      <pc:sldChg chg="mod modShow">
        <pc:chgData name="Blew, Christy" userId="3785268b-880b-4fb7-a3f0-78b16f24a443" providerId="ADAL" clId="{875259C7-E4D9-41FE-BF94-E337C7B6F16B}" dt="2024-08-13T15:58:57.989" v="1" actId="729"/>
        <pc:sldMkLst>
          <pc:docMk/>
          <pc:sldMk cId="3075932451" sldId="568"/>
        </pc:sldMkLst>
      </pc:sldChg>
      <pc:sldChg chg="mod modShow">
        <pc:chgData name="Blew, Christy" userId="3785268b-880b-4fb7-a3f0-78b16f24a443" providerId="ADAL" clId="{875259C7-E4D9-41FE-BF94-E337C7B6F16B}" dt="2024-08-13T15:58:57.989" v="1" actId="729"/>
        <pc:sldMkLst>
          <pc:docMk/>
          <pc:sldMk cId="2793804045" sldId="580"/>
        </pc:sldMkLst>
      </pc:sldChg>
      <pc:sldChg chg="mod modShow">
        <pc:chgData name="Blew, Christy" userId="3785268b-880b-4fb7-a3f0-78b16f24a443" providerId="ADAL" clId="{875259C7-E4D9-41FE-BF94-E337C7B6F16B}" dt="2024-08-13T15:58:57.989" v="1" actId="729"/>
        <pc:sldMkLst>
          <pc:docMk/>
          <pc:sldMk cId="2837333601" sldId="587"/>
        </pc:sldMkLst>
      </pc:sldChg>
      <pc:sldChg chg="mod modShow">
        <pc:chgData name="Blew, Christy" userId="3785268b-880b-4fb7-a3f0-78b16f24a443" providerId="ADAL" clId="{875259C7-E4D9-41FE-BF94-E337C7B6F16B}" dt="2024-08-13T15:58:57.989" v="1" actId="729"/>
        <pc:sldMkLst>
          <pc:docMk/>
          <pc:sldMk cId="2878900118" sldId="588"/>
        </pc:sldMkLst>
      </pc:sldChg>
      <pc:sldChg chg="mod modShow">
        <pc:chgData name="Blew, Christy" userId="3785268b-880b-4fb7-a3f0-78b16f24a443" providerId="ADAL" clId="{875259C7-E4D9-41FE-BF94-E337C7B6F16B}" dt="2024-08-13T15:58:57.989" v="1" actId="729"/>
        <pc:sldMkLst>
          <pc:docMk/>
          <pc:sldMk cId="984576015" sldId="589"/>
        </pc:sldMkLst>
      </pc:sldChg>
      <pc:sldChg chg="mod modShow">
        <pc:chgData name="Blew, Christy" userId="3785268b-880b-4fb7-a3f0-78b16f24a443" providerId="ADAL" clId="{875259C7-E4D9-41FE-BF94-E337C7B6F16B}" dt="2024-08-13T15:58:57.989" v="1" actId="729"/>
        <pc:sldMkLst>
          <pc:docMk/>
          <pc:sldMk cId="2099100091" sldId="590"/>
        </pc:sldMkLst>
      </pc:sldChg>
      <pc:sldChg chg="mod modShow">
        <pc:chgData name="Blew, Christy" userId="3785268b-880b-4fb7-a3f0-78b16f24a443" providerId="ADAL" clId="{875259C7-E4D9-41FE-BF94-E337C7B6F16B}" dt="2024-08-13T15:58:57.989" v="1" actId="729"/>
        <pc:sldMkLst>
          <pc:docMk/>
          <pc:sldMk cId="2406617618" sldId="591"/>
        </pc:sldMkLst>
      </pc:sldChg>
      <pc:sldChg chg="mod modShow">
        <pc:chgData name="Blew, Christy" userId="3785268b-880b-4fb7-a3f0-78b16f24a443" providerId="ADAL" clId="{875259C7-E4D9-41FE-BF94-E337C7B6F16B}" dt="2024-08-13T15:58:57.989" v="1" actId="729"/>
        <pc:sldMkLst>
          <pc:docMk/>
          <pc:sldMk cId="3713069821" sldId="592"/>
        </pc:sldMkLst>
      </pc:sldChg>
      <pc:sldChg chg="mod modShow">
        <pc:chgData name="Blew, Christy" userId="3785268b-880b-4fb7-a3f0-78b16f24a443" providerId="ADAL" clId="{875259C7-E4D9-41FE-BF94-E337C7B6F16B}" dt="2024-08-13T15:58:57.989" v="1" actId="729"/>
        <pc:sldMkLst>
          <pc:docMk/>
          <pc:sldMk cId="3801111522" sldId="593"/>
        </pc:sldMkLst>
      </pc:sldChg>
      <pc:sldChg chg="mod modShow">
        <pc:chgData name="Blew, Christy" userId="3785268b-880b-4fb7-a3f0-78b16f24a443" providerId="ADAL" clId="{875259C7-E4D9-41FE-BF94-E337C7B6F16B}" dt="2024-08-13T15:58:57.989" v="1" actId="729"/>
        <pc:sldMkLst>
          <pc:docMk/>
          <pc:sldMk cId="3266940559" sldId="594"/>
        </pc:sldMkLst>
      </pc:sldChg>
      <pc:sldChg chg="mod modShow">
        <pc:chgData name="Blew, Christy" userId="3785268b-880b-4fb7-a3f0-78b16f24a443" providerId="ADAL" clId="{875259C7-E4D9-41FE-BF94-E337C7B6F16B}" dt="2024-08-13T15:58:57.989" v="1" actId="729"/>
        <pc:sldMkLst>
          <pc:docMk/>
          <pc:sldMk cId="276068721" sldId="595"/>
        </pc:sldMkLst>
      </pc:sldChg>
      <pc:sldChg chg="mod modShow">
        <pc:chgData name="Blew, Christy" userId="3785268b-880b-4fb7-a3f0-78b16f24a443" providerId="ADAL" clId="{875259C7-E4D9-41FE-BF94-E337C7B6F16B}" dt="2024-08-13T15:58:57.989" v="1" actId="729"/>
        <pc:sldMkLst>
          <pc:docMk/>
          <pc:sldMk cId="2782711673" sldId="597"/>
        </pc:sldMkLst>
      </pc:sldChg>
      <pc:sldChg chg="mod modShow">
        <pc:chgData name="Blew, Christy" userId="3785268b-880b-4fb7-a3f0-78b16f24a443" providerId="ADAL" clId="{875259C7-E4D9-41FE-BF94-E337C7B6F16B}" dt="2024-08-13T15:58:57.989" v="1" actId="729"/>
        <pc:sldMkLst>
          <pc:docMk/>
          <pc:sldMk cId="1259978583" sldId="598"/>
        </pc:sldMkLst>
      </pc:sldChg>
      <pc:sldChg chg="mod modShow">
        <pc:chgData name="Blew, Christy" userId="3785268b-880b-4fb7-a3f0-78b16f24a443" providerId="ADAL" clId="{875259C7-E4D9-41FE-BF94-E337C7B6F16B}" dt="2024-08-13T15:58:57.989" v="1" actId="729"/>
        <pc:sldMkLst>
          <pc:docMk/>
          <pc:sldMk cId="4227532849" sldId="599"/>
        </pc:sldMkLst>
      </pc:sldChg>
      <pc:sldChg chg="mod modShow">
        <pc:chgData name="Blew, Christy" userId="3785268b-880b-4fb7-a3f0-78b16f24a443" providerId="ADAL" clId="{875259C7-E4D9-41FE-BF94-E337C7B6F16B}" dt="2024-08-13T15:58:57.989" v="1" actId="729"/>
        <pc:sldMkLst>
          <pc:docMk/>
          <pc:sldMk cId="1235052320" sldId="601"/>
        </pc:sldMkLst>
      </pc:sldChg>
      <pc:sldChg chg="mod modShow">
        <pc:chgData name="Blew, Christy" userId="3785268b-880b-4fb7-a3f0-78b16f24a443" providerId="ADAL" clId="{875259C7-E4D9-41FE-BF94-E337C7B6F16B}" dt="2024-08-13T15:58:57.989" v="1" actId="729"/>
        <pc:sldMkLst>
          <pc:docMk/>
          <pc:sldMk cId="3075290668" sldId="602"/>
        </pc:sldMkLst>
      </pc:sldChg>
      <pc:sldChg chg="mod modShow">
        <pc:chgData name="Blew, Christy" userId="3785268b-880b-4fb7-a3f0-78b16f24a443" providerId="ADAL" clId="{875259C7-E4D9-41FE-BF94-E337C7B6F16B}" dt="2024-08-13T15:58:57.989" v="1" actId="729"/>
        <pc:sldMkLst>
          <pc:docMk/>
          <pc:sldMk cId="103750768" sldId="604"/>
        </pc:sldMkLst>
      </pc:sldChg>
      <pc:sldChg chg="mod modShow">
        <pc:chgData name="Blew, Christy" userId="3785268b-880b-4fb7-a3f0-78b16f24a443" providerId="ADAL" clId="{875259C7-E4D9-41FE-BF94-E337C7B6F16B}" dt="2024-08-13T15:58:57.989" v="1" actId="729"/>
        <pc:sldMkLst>
          <pc:docMk/>
          <pc:sldMk cId="595876983" sldId="611"/>
        </pc:sldMkLst>
      </pc:sldChg>
      <pc:sldChg chg="mod modShow">
        <pc:chgData name="Blew, Christy" userId="3785268b-880b-4fb7-a3f0-78b16f24a443" providerId="ADAL" clId="{875259C7-E4D9-41FE-BF94-E337C7B6F16B}" dt="2024-08-13T15:58:57.989" v="1" actId="729"/>
        <pc:sldMkLst>
          <pc:docMk/>
          <pc:sldMk cId="3277299355" sldId="612"/>
        </pc:sldMkLst>
      </pc:sldChg>
      <pc:sldChg chg="mod modShow">
        <pc:chgData name="Blew, Christy" userId="3785268b-880b-4fb7-a3f0-78b16f24a443" providerId="ADAL" clId="{875259C7-E4D9-41FE-BF94-E337C7B6F16B}" dt="2024-08-13T15:58:57.989" v="1" actId="729"/>
        <pc:sldMkLst>
          <pc:docMk/>
          <pc:sldMk cId="689257294" sldId="613"/>
        </pc:sldMkLst>
      </pc:sldChg>
      <pc:sldChg chg="mod modShow">
        <pc:chgData name="Blew, Christy" userId="3785268b-880b-4fb7-a3f0-78b16f24a443" providerId="ADAL" clId="{875259C7-E4D9-41FE-BF94-E337C7B6F16B}" dt="2024-08-13T15:58:57.989" v="1" actId="729"/>
        <pc:sldMkLst>
          <pc:docMk/>
          <pc:sldMk cId="938552563" sldId="614"/>
        </pc:sldMkLst>
      </pc:sldChg>
      <pc:sldChg chg="mod modShow">
        <pc:chgData name="Blew, Christy" userId="3785268b-880b-4fb7-a3f0-78b16f24a443" providerId="ADAL" clId="{875259C7-E4D9-41FE-BF94-E337C7B6F16B}" dt="2024-08-13T15:58:57.989" v="1" actId="729"/>
        <pc:sldMkLst>
          <pc:docMk/>
          <pc:sldMk cId="3524955319" sldId="61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04159E-4837-4D4C-BDC2-03D1392E200E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AB3B86-7B91-F344-A837-A8CD7E79C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320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8F3D9-CE53-E945-A1D1-6053E062130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639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adobe-clean"/>
              </a:rPr>
              <a:t>The </a:t>
            </a:r>
            <a:r>
              <a:rPr lang="en-US" b="1" i="0" dirty="0">
                <a:solidFill>
                  <a:srgbClr val="333333"/>
                </a:solidFill>
                <a:effectLst/>
                <a:latin typeface="adobe-clean"/>
              </a:rPr>
              <a:t>Use Document Structure</a:t>
            </a:r>
            <a:r>
              <a:rPr lang="en-US" b="0" i="0" dirty="0">
                <a:solidFill>
                  <a:srgbClr val="333333"/>
                </a:solidFill>
                <a:effectLst/>
                <a:latin typeface="adobe-clean"/>
              </a:rPr>
              <a:t> option ensures the tab </a:t>
            </a:r>
            <a:r>
              <a:rPr lang="en-US" b="0" i="0">
                <a:solidFill>
                  <a:srgbClr val="333333"/>
                </a:solidFill>
                <a:effectLst/>
                <a:latin typeface="adobe-clean"/>
              </a:rPr>
              <a:t>order matches </a:t>
            </a:r>
            <a:r>
              <a:rPr lang="en-US" b="0" i="0" dirty="0">
                <a:solidFill>
                  <a:srgbClr val="333333"/>
                </a:solidFill>
                <a:effectLst/>
                <a:latin typeface="adobe-clean"/>
              </a:rPr>
              <a:t>the visual order of content in the document.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B3B86-7B91-F344-A837-A8CD7E79C21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171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8F3D9-CE53-E945-A1D1-6053E0621303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502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8F3D9-CE53-E945-A1D1-6053E0621303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736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84934809-F69F-0D48-97F8-9CF76A5308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1340" y="1122363"/>
            <a:ext cx="5785769" cy="2387600"/>
          </a:xfrm>
        </p:spPr>
        <p:txBody>
          <a:bodyPr anchor="b">
            <a:normAutofit/>
          </a:bodyPr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Title Here:</a:t>
            </a:r>
            <a:br>
              <a:rPr lang="en-US" sz="4000" b="1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</a:br>
            <a:r>
              <a:rPr lang="en-US" sz="4000" b="1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Tell Your</a:t>
            </a:r>
            <a:br>
              <a:rPr lang="en-US" sz="4000" b="1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</a:br>
            <a:r>
              <a:rPr lang="en-US" sz="4000" b="1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Illinois Story</a:t>
            </a:r>
            <a:endParaRPr lang="en-US" dirty="0"/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C5FA99F5-1DAB-644E-87BD-7B2BE337DBB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1340" y="3602038"/>
            <a:ext cx="5785769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Name:</a:t>
            </a:r>
          </a:p>
        </p:txBody>
      </p:sp>
      <p:pic>
        <p:nvPicPr>
          <p:cNvPr id="7" name="Picture" descr="University of Illinois Urbana-Champaign wordmark.">
            <a:extLst>
              <a:ext uri="{FF2B5EF4-FFF2-40B4-BE49-F238E27FC236}">
                <a16:creationId xmlns:a16="http://schemas.microsoft.com/office/drawing/2014/main" id="{B86F68A1-EB41-F34E-97FD-7F64F604AF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37075" y="5718264"/>
            <a:ext cx="3117851" cy="807948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D5E86B4-4E28-5743-B958-4D04BD329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6C45-97B4-7545-8562-07255BCE2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320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">
            <a:extLst>
              <a:ext uri="{FF2B5EF4-FFF2-40B4-BE49-F238E27FC236}">
                <a16:creationId xmlns:a16="http://schemas.microsoft.com/office/drawing/2014/main" id="{96BE7370-8EF8-E349-8D0F-D19FA2037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0" name="Content Placeholder">
            <a:extLst>
              <a:ext uri="{FF2B5EF4-FFF2-40B4-BE49-F238E27FC236}">
                <a16:creationId xmlns:a16="http://schemas.microsoft.com/office/drawing/2014/main" id="{FD28B23A-6B64-954C-8109-76B029A792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199" y="1690688"/>
            <a:ext cx="10515599" cy="416384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815B210D-E74D-9F46-BBEB-61CE8DBFB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7874" y="6095093"/>
            <a:ext cx="2743200" cy="365125"/>
          </a:xfrm>
        </p:spPr>
        <p:txBody>
          <a:bodyPr/>
          <a:lstStyle/>
          <a:p>
            <a:fld id="{47306C45-97B4-7545-8562-07255BCE2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6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">
            <a:extLst>
              <a:ext uri="{FF2B5EF4-FFF2-40B4-BE49-F238E27FC236}">
                <a16:creationId xmlns:a16="http://schemas.microsoft.com/office/drawing/2014/main" id="{08D5CDA4-53D5-9545-8CF3-95E2F7DCC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1" name="Content Placeholder">
            <a:extLst>
              <a:ext uri="{FF2B5EF4-FFF2-40B4-BE49-F238E27FC236}">
                <a16:creationId xmlns:a16="http://schemas.microsoft.com/office/drawing/2014/main" id="{EB63BE56-DF6C-9247-93D1-9B1AF346197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90688"/>
            <a:ext cx="10515600" cy="45082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6963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">
            <a:extLst>
              <a:ext uri="{FF2B5EF4-FFF2-40B4-BE49-F238E27FC236}">
                <a16:creationId xmlns:a16="http://schemas.microsoft.com/office/drawing/2014/main" id="{96BE7370-8EF8-E349-8D0F-D19FA2037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0" name="Content Placeholder">
            <a:extLst>
              <a:ext uri="{FF2B5EF4-FFF2-40B4-BE49-F238E27FC236}">
                <a16:creationId xmlns:a16="http://schemas.microsoft.com/office/drawing/2014/main" id="{FD28B23A-6B64-954C-8109-76B029A792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690688"/>
            <a:ext cx="5135089" cy="416384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9B6AC-8A79-ED4F-889B-59CEC8B0524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18710" y="1690687"/>
            <a:ext cx="5135090" cy="41638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815B210D-E74D-9F46-BBEB-61CE8DBFB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7874" y="6095093"/>
            <a:ext cx="2743200" cy="365125"/>
          </a:xfrm>
        </p:spPr>
        <p:txBody>
          <a:bodyPr/>
          <a:lstStyle/>
          <a:p>
            <a:fld id="{47306C45-97B4-7545-8562-07255BCE2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13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">
            <a:extLst>
              <a:ext uri="{FF2B5EF4-FFF2-40B4-BE49-F238E27FC236}">
                <a16:creationId xmlns:a16="http://schemas.microsoft.com/office/drawing/2014/main" id="{96BE7370-8EF8-E349-8D0F-D19FA2037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7" name="Heading Placeholder">
            <a:extLst>
              <a:ext uri="{FF2B5EF4-FFF2-40B4-BE49-F238E27FC236}">
                <a16:creationId xmlns:a16="http://schemas.microsoft.com/office/drawing/2014/main" id="{66FA0A11-6368-1740-B4D1-93F4E0C14B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7086" y="1702440"/>
            <a:ext cx="5135563" cy="630238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rgbClr val="E84A2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">
            <a:extLst>
              <a:ext uri="{FF2B5EF4-FFF2-40B4-BE49-F238E27FC236}">
                <a16:creationId xmlns:a16="http://schemas.microsoft.com/office/drawing/2014/main" id="{AE3776B9-B827-AF40-89BC-4B2800535D6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7086" y="2332679"/>
            <a:ext cx="5146677" cy="35220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Heading Placeholder 2">
            <a:extLst>
              <a:ext uri="{FF2B5EF4-FFF2-40B4-BE49-F238E27FC236}">
                <a16:creationId xmlns:a16="http://schemas.microsoft.com/office/drawing/2014/main" id="{A394ACA4-4011-074E-976E-5B0A2AC9C0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18237" y="1702440"/>
            <a:ext cx="5135563" cy="630238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rgbClr val="E84A2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29702C3-74B7-704F-AED5-DB586A61CDD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29351" y="2332679"/>
            <a:ext cx="5135563" cy="35227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815B210D-E74D-9F46-BBEB-61CE8DBFB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7874" y="6095093"/>
            <a:ext cx="2743200" cy="365125"/>
          </a:xfrm>
        </p:spPr>
        <p:txBody>
          <a:bodyPr/>
          <a:lstStyle/>
          <a:p>
            <a:fld id="{47306C45-97B4-7545-8562-07255BCE2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0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931" y="1149974"/>
            <a:ext cx="11453016" cy="88858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930" y="2186609"/>
            <a:ext cx="11453016" cy="41697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36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B210D-E74D-9F46-BBEB-61CE8DBFB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7874" y="6095093"/>
            <a:ext cx="2743200" cy="365125"/>
          </a:xfrm>
        </p:spPr>
        <p:txBody>
          <a:bodyPr/>
          <a:lstStyle/>
          <a:p>
            <a:fld id="{47306C45-97B4-7545-8562-07255BCE2FE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C194D-7284-4039-BC8C-6D56A2F7A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823" y="1690688"/>
            <a:ext cx="11482251" cy="3625895"/>
          </a:xfrm>
        </p:spPr>
        <p:txBody>
          <a:bodyPr/>
          <a:lstStyle>
            <a:lvl1pPr>
              <a:defRPr>
                <a:solidFill>
                  <a:srgbClr val="13294B"/>
                </a:solidFill>
              </a:defRPr>
            </a:lvl1pPr>
            <a:lvl2pPr>
              <a:defRPr>
                <a:solidFill>
                  <a:srgbClr val="13294B"/>
                </a:solidFill>
              </a:defRPr>
            </a:lvl2pPr>
            <a:lvl3pPr>
              <a:defRPr>
                <a:solidFill>
                  <a:srgbClr val="13294B"/>
                </a:solidFill>
              </a:defRPr>
            </a:lvl3pPr>
            <a:lvl4pPr>
              <a:defRPr>
                <a:solidFill>
                  <a:srgbClr val="13294B"/>
                </a:solidFill>
              </a:defRPr>
            </a:lvl4pPr>
            <a:lvl5pPr>
              <a:defRPr>
                <a:solidFill>
                  <a:srgbClr val="13294B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8143ABF-2E01-4B3D-B17A-8554245E8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8823" y="365125"/>
            <a:ext cx="11482251" cy="1325563"/>
          </a:xfrm>
        </p:spPr>
        <p:txBody>
          <a:bodyPr>
            <a:normAutofit/>
          </a:bodyPr>
          <a:lstStyle>
            <a:lvl1pPr algn="ctr">
              <a:defRPr sz="4000" b="1" i="0">
                <a:solidFill>
                  <a:srgbClr val="E84A27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Hello.</a:t>
            </a:r>
          </a:p>
        </p:txBody>
      </p:sp>
    </p:spTree>
    <p:extLst>
      <p:ext uri="{BB962C8B-B14F-4D97-AF65-F5344CB8AC3E}">
        <p14:creationId xmlns:p14="http://schemas.microsoft.com/office/powerpoint/2010/main" val="166153244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0586" y="804889"/>
            <a:ext cx="10056514" cy="105930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699" y="2010878"/>
            <a:ext cx="4846007" cy="3830507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1093" y="2029512"/>
            <a:ext cx="4846007" cy="3822648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135507" y="330370"/>
            <a:ext cx="3951593" cy="309201"/>
          </a:xfrm>
          <a:prstGeom prst="rect">
            <a:avLst/>
          </a:prstGeom>
        </p:spPr>
        <p:txBody>
          <a:bodyPr/>
          <a:lstStyle/>
          <a:p>
            <a:fld id="{80ECF31F-67CB-7E4D-9A9A-427EF0DBB6CF}" type="datetimeFigureOut">
              <a:rPr lang="en-US" smtClean="0"/>
              <a:t>8/13/2024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32948" y="329307"/>
            <a:ext cx="5938836" cy="3092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8A1B2-B3AE-EE49-B7EE-B197A8581DFD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>
            <a:cxnSpLocks/>
          </p:cNvCxnSpPr>
          <p:nvPr/>
        </p:nvCxnSpPr>
        <p:spPr>
          <a:xfrm>
            <a:off x="1035265" y="1847088"/>
            <a:ext cx="1005183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6116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804519"/>
            <a:ext cx="10058399" cy="10492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67286" y="330370"/>
            <a:ext cx="3919813" cy="309201"/>
          </a:xfrm>
          <a:prstGeom prst="rect">
            <a:avLst/>
          </a:prstGeom>
        </p:spPr>
        <p:txBody>
          <a:bodyPr/>
          <a:lstStyle/>
          <a:p>
            <a:fld id="{80ECF31F-67CB-7E4D-9A9A-427EF0DBB6CF}" type="datetimeFigureOut">
              <a:rPr lang="en-US" smtClean="0"/>
              <a:t>8/13/2024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28700" y="329307"/>
            <a:ext cx="5974863" cy="3092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8A1B2-B3AE-EE49-B7EE-B197A8581D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979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">
            <a:extLst>
              <a:ext uri="{FF2B5EF4-FFF2-40B4-BE49-F238E27FC236}">
                <a16:creationId xmlns:a16="http://schemas.microsoft.com/office/drawing/2014/main" id="{5A26ADA6-32C7-6D47-94AB-D149FA9C1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767FDBC8-5F1C-654A-9325-61F4244133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C771FB5C-A5C2-4C44-A9DF-4F6A196EC0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06C45-97B4-7545-8562-07255BCE2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80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4" r:id="rId4"/>
    <p:sldLayoutId id="2147483665" r:id="rId5"/>
    <p:sldLayoutId id="2147483667" r:id="rId6"/>
    <p:sldLayoutId id="2147483669" r:id="rId7"/>
    <p:sldLayoutId id="2147483670" r:id="rId8"/>
    <p:sldLayoutId id="214748367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E84A2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3294B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3294B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3294B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3294B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3294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arketing.illinois.edu/visual-identity/color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so.org/standard/64599.html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dobe.com/max/2020/sessions/pdf-accessibility-for-ada-compliance-s6809.html" TargetMode="External"/><Relationship Id="rId3" Type="http://schemas.openxmlformats.org/officeDocument/2006/relationships/hyperlink" Target="https://canvas.instructure.com/courses/1130292" TargetMode="External"/><Relationship Id="rId7" Type="http://schemas.openxmlformats.org/officeDocument/2006/relationships/hyperlink" Target="https://www.pdfa.org/wp-content/until2016_uploads/2013/08/PDFUA-in-a-Nutshell-PDFUA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elpx.adobe.com/acrobat/using/create-verify-pdf-accessibility.html#make_PDFs_accessible" TargetMode="External"/><Relationship Id="rId5" Type="http://schemas.openxmlformats.org/officeDocument/2006/relationships/hyperlink" Target="http://iadp.ahs.illinois.edu/" TargetMode="External"/><Relationship Id="rId4" Type="http://schemas.openxmlformats.org/officeDocument/2006/relationships/hyperlink" Target="https://citl.illinois.edu/about-citl/news/2019/07/08/university-of-illinois-launches-open-online-course-in-accessibility-and-inclusive-design-on-coursera" TargetMode="External"/><Relationship Id="rId9" Type="http://schemas.openxmlformats.org/officeDocument/2006/relationships/hyperlink" Target="https://www.youtube.com/embed/Bo60TEE2oyA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illinois.edu/sec/6074258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llinois-accommodate.symplicity.com/public_accommodation/" TargetMode="External"/><Relationship Id="rId5" Type="http://schemas.openxmlformats.org/officeDocument/2006/relationships/hyperlink" Target="https://www.disability.illinois.edu/academic-supports/academic-accommodations" TargetMode="External"/><Relationship Id="rId4" Type="http://schemas.openxmlformats.org/officeDocument/2006/relationships/hyperlink" Target="https://itaccessibility.illinois.edu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ACB59-7294-8045-A32B-CA6489D165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6415" y="1000903"/>
            <a:ext cx="6859168" cy="184733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Introduction to Accessible PDFs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28C734-F0C9-A643-9FD7-EDD3DE6A2D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58702" y="3101886"/>
            <a:ext cx="7274595" cy="6051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200" dirty="0"/>
              <a:t>[Date]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1F0616-5372-C645-B8C4-A3E4A06CFC50}"/>
              </a:ext>
            </a:extLst>
          </p:cNvPr>
          <p:cNvSpPr txBox="1"/>
          <p:nvPr/>
        </p:nvSpPr>
        <p:spPr>
          <a:xfrm>
            <a:off x="4260621" y="3960679"/>
            <a:ext cx="3670756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[ITAL Presenter]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</a:rPr>
              <a:t>[Title of ITAL Presenter]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416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9D03C-5E9C-38E6-57C9-C8DABCE65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Structure: Images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D49317-7911-6188-42F7-C493B7F5F6B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Users who are blind cannot see image content</a:t>
            </a:r>
          </a:p>
          <a:p>
            <a:r>
              <a:rPr lang="en-US" dirty="0"/>
              <a:t>Images that convey information must have a concise alternative description</a:t>
            </a:r>
          </a:p>
          <a:p>
            <a:r>
              <a:rPr lang="en-US" dirty="0"/>
              <a:t>Decorative images must be marked as decorative</a:t>
            </a:r>
          </a:p>
          <a:p>
            <a:pPr lvl="1"/>
            <a:r>
              <a:rPr lang="en-US" dirty="0"/>
              <a:t>Images containing text are not decorative</a:t>
            </a:r>
          </a:p>
          <a:p>
            <a:pPr lvl="1"/>
            <a:r>
              <a:rPr lang="en-US" dirty="0"/>
              <a:t>Logos are not decorative</a:t>
            </a:r>
          </a:p>
          <a:p>
            <a:pPr lvl="1"/>
            <a:r>
              <a:rPr lang="en-US" dirty="0"/>
              <a:t>Images used in buttons are links (web pages) are not decorative</a:t>
            </a:r>
          </a:p>
        </p:txBody>
      </p:sp>
    </p:spTree>
    <p:extLst>
      <p:ext uri="{BB962C8B-B14F-4D97-AF65-F5344CB8AC3E}">
        <p14:creationId xmlns:p14="http://schemas.microsoft.com/office/powerpoint/2010/main" val="1149337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4785C-74F8-A54C-C21A-674D38844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Define the Tab Order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71195DA-DBD8-CA3B-64CF-45DF95DCA44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96662" y="1647430"/>
            <a:ext cx="6249915" cy="3894103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Open the </a:t>
            </a:r>
            <a:r>
              <a:rPr lang="en-US" sz="2400" b="1" dirty="0"/>
              <a:t>Page Thumbnails </a:t>
            </a:r>
            <a:r>
              <a:rPr lang="en-US" sz="2400" dirty="0"/>
              <a:t>side panel.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Select all by selecting the first thumbnail and typing CTRL+A (Windows) or </a:t>
            </a:r>
            <a:r>
              <a:rPr lang="en-US" sz="2400" dirty="0" err="1"/>
              <a:t>Command+A</a:t>
            </a:r>
            <a:r>
              <a:rPr lang="en-US" sz="2400" dirty="0"/>
              <a:t> (Mac).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Use the Options menu (right click) to select </a:t>
            </a:r>
            <a:r>
              <a:rPr lang="en-US" sz="2400" b="1" dirty="0"/>
              <a:t>Page Properties</a:t>
            </a:r>
            <a:r>
              <a:rPr lang="en-US" sz="24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In the </a:t>
            </a:r>
            <a:r>
              <a:rPr lang="en-US" sz="2400" b="1" dirty="0"/>
              <a:t>Page Properties</a:t>
            </a:r>
            <a:r>
              <a:rPr lang="en-US" sz="2400" dirty="0"/>
              <a:t> dialog, select </a:t>
            </a:r>
            <a:r>
              <a:rPr lang="en-US" sz="2400" b="1" dirty="0"/>
              <a:t>Tab Order</a:t>
            </a:r>
            <a:r>
              <a:rPr lang="en-US" sz="24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Select </a:t>
            </a:r>
            <a:r>
              <a:rPr lang="en-US" sz="2400" b="1" dirty="0"/>
              <a:t>Use Document Structure</a:t>
            </a:r>
            <a:r>
              <a:rPr lang="en-US" sz="2400" dirty="0"/>
              <a:t>.</a:t>
            </a:r>
          </a:p>
        </p:txBody>
      </p:sp>
      <p:pic>
        <p:nvPicPr>
          <p:cNvPr id="15" name="Content Placeholder 14" descr="Page Thumbnails side panel">
            <a:extLst>
              <a:ext uri="{FF2B5EF4-FFF2-40B4-BE49-F238E27FC236}">
                <a16:creationId xmlns:a16="http://schemas.microsoft.com/office/drawing/2014/main" id="{E7BB2E17-CEF7-A288-B6EF-42317431D96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040081" y="1386946"/>
            <a:ext cx="3506728" cy="4084107"/>
          </a:xfrm>
        </p:spPr>
      </p:pic>
    </p:spTree>
    <p:extLst>
      <p:ext uri="{BB962C8B-B14F-4D97-AF65-F5344CB8AC3E}">
        <p14:creationId xmlns:p14="http://schemas.microsoft.com/office/powerpoint/2010/main" val="3524955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A5A28-BCB6-9382-E63F-F9A2DE4E0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Structure: Tables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A1D0E8-1FA0-6F54-9975-B80B4A2ECD4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Tables are for tabular data, i.e. data that has a row-column relationship</a:t>
            </a:r>
          </a:p>
          <a:p>
            <a:r>
              <a:rPr lang="en-US" dirty="0"/>
              <a:t>Do not use tables for visual layout</a:t>
            </a:r>
          </a:p>
          <a:p>
            <a:r>
              <a:rPr lang="en-US" dirty="0"/>
              <a:t>All table columns must have a heading</a:t>
            </a:r>
          </a:p>
          <a:p>
            <a:r>
              <a:rPr lang="en-US" dirty="0"/>
              <a:t>Do not merge or split table cells</a:t>
            </a:r>
          </a:p>
          <a:p>
            <a:r>
              <a:rPr lang="en-US" dirty="0"/>
              <a:t>Do not use blank table rows</a:t>
            </a:r>
          </a:p>
        </p:txBody>
      </p:sp>
      <p:pic>
        <p:nvPicPr>
          <p:cNvPr id="7" name="Picture 6" descr="Table 1: Browser Statistics for 2022. Chrome is the most popular browser.">
            <a:extLst>
              <a:ext uri="{FF2B5EF4-FFF2-40B4-BE49-F238E27FC236}">
                <a16:creationId xmlns:a16="http://schemas.microsoft.com/office/drawing/2014/main" id="{6DEC80A0-1C16-51D7-16CF-774159729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90688"/>
            <a:ext cx="5818655" cy="383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866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D3CEE-2120-C441-B5BC-1AE753D3B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of Color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70265DC-3EDF-1345-9F2D-76B899FDCFA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Ensure color contrast is sufficient</a:t>
            </a:r>
          </a:p>
          <a:p>
            <a:pPr lvl="1"/>
            <a:r>
              <a:rPr lang="en-US" dirty="0"/>
              <a:t>Only use orange/white color combinations for text &gt;16pt and bold.</a:t>
            </a:r>
          </a:p>
          <a:p>
            <a:r>
              <a:rPr lang="en-US" dirty="0"/>
              <a:t>Rule of thumb: If you are not sure a color combination has sufficient contrast, it probably does not.</a:t>
            </a:r>
          </a:p>
        </p:txBody>
      </p:sp>
      <p:pic>
        <p:nvPicPr>
          <p:cNvPr id="7" name="Content Placeholder 6" descr="Color chart showing which university branding color combinations meet contrast minimums.">
            <a:extLst>
              <a:ext uri="{FF2B5EF4-FFF2-40B4-BE49-F238E27FC236}">
                <a16:creationId xmlns:a16="http://schemas.microsoft.com/office/drawing/2014/main" id="{FFACA2F0-BD0B-AC46-B2C4-45BC8718DBB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rcRect/>
          <a:stretch/>
        </p:blipFill>
        <p:spPr>
          <a:xfrm>
            <a:off x="6096000" y="596499"/>
            <a:ext cx="5257800" cy="49265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D46602-2C31-B1F4-0D85-453E1B6E4180}"/>
              </a:ext>
            </a:extLst>
          </p:cNvPr>
          <p:cNvSpPr txBox="1"/>
          <p:nvPr/>
        </p:nvSpPr>
        <p:spPr>
          <a:xfrm>
            <a:off x="7061616" y="5569751"/>
            <a:ext cx="4292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</a:t>
            </a:r>
            <a:r>
              <a:rPr lang="en-US" dirty="0">
                <a:hlinkClick r:id="rId3"/>
              </a:rPr>
              <a:t>Office of Strategic Marketing and Branding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431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379F97-877D-6942-911B-76C6A4E10E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9863" y="3015909"/>
            <a:ext cx="8852274" cy="82618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Recognizing PDF Accessibility</a:t>
            </a:r>
          </a:p>
        </p:txBody>
      </p:sp>
    </p:spTree>
    <p:extLst>
      <p:ext uri="{BB962C8B-B14F-4D97-AF65-F5344CB8AC3E}">
        <p14:creationId xmlns:p14="http://schemas.microsoft.com/office/powerpoint/2010/main" val="2793804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19EA4-A1A4-6330-863A-816467522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 of An Accessible PDF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B014D-D0DD-4EE8-0944-A650A9627A5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Searchable text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PDF with only scanned images is not accessible by default</a:t>
            </a:r>
          </a:p>
          <a:p>
            <a:pPr>
              <a:lnSpc>
                <a:spcPct val="110000"/>
              </a:lnSpc>
            </a:pPr>
            <a:r>
              <a:rPr lang="en-US" dirty="0"/>
              <a:t>Defined document language and title</a:t>
            </a:r>
          </a:p>
          <a:p>
            <a:pPr>
              <a:lnSpc>
                <a:spcPct val="110000"/>
              </a:lnSpc>
            </a:pPr>
            <a:r>
              <a:rPr lang="en-US" dirty="0"/>
              <a:t>Logical semantic structure and reading order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Semantic structure and reading order are defined by the Tag structure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Can ignore Reading Order structure per </a:t>
            </a:r>
            <a:r>
              <a:rPr lang="en-US" dirty="0">
                <a:hlinkClick r:id="rId2"/>
              </a:rPr>
              <a:t>PDF/UA (ISO 14289-1)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Alternative text descriptions for graphical content</a:t>
            </a:r>
          </a:p>
          <a:p>
            <a:pPr>
              <a:lnSpc>
                <a:spcPct val="110000"/>
              </a:lnSpc>
            </a:pPr>
            <a:r>
              <a:rPr lang="en-US" dirty="0"/>
              <a:t>Proper labels for interactive elements, such as form fields and links</a:t>
            </a:r>
          </a:p>
          <a:p>
            <a:pPr>
              <a:lnSpc>
                <a:spcPct val="110000"/>
              </a:lnSpc>
            </a:pPr>
            <a:r>
              <a:rPr lang="en-US" dirty="0"/>
              <a:t>Security that does not interfere with assistive technologies (e.g., screen readers)</a:t>
            </a:r>
          </a:p>
          <a:p>
            <a:pPr>
              <a:lnSpc>
                <a:spcPct val="110000"/>
              </a:lnSpc>
            </a:pPr>
            <a:r>
              <a:rPr lang="en-US" dirty="0"/>
              <a:t>Fonts that allow extraction of content as text</a:t>
            </a:r>
          </a:p>
        </p:txBody>
      </p:sp>
    </p:spTree>
    <p:extLst>
      <p:ext uri="{BB962C8B-B14F-4D97-AF65-F5344CB8AC3E}">
        <p14:creationId xmlns:p14="http://schemas.microsoft.com/office/powerpoint/2010/main" val="984576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ABA6C-8C74-4662-D9BF-C81E6D511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Accessibility Check 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A1A08-6B2E-7D52-EBE7-E7D36D5C7C3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Start with an accessible source document to export to PDF</a:t>
            </a:r>
          </a:p>
          <a:p>
            <a:pPr lvl="1"/>
            <a:r>
              <a:rPr lang="en-US" dirty="0"/>
              <a:t>Make sure exported to PDF correctly</a:t>
            </a:r>
          </a:p>
          <a:p>
            <a:r>
              <a:rPr lang="en-US" dirty="0"/>
              <a:t>In Acrobat Pro</a:t>
            </a:r>
          </a:p>
          <a:p>
            <a:pPr lvl="1"/>
            <a:r>
              <a:rPr lang="en-US" dirty="0"/>
              <a:t>Check for Searchable Text</a:t>
            </a:r>
          </a:p>
          <a:p>
            <a:pPr lvl="1"/>
            <a:r>
              <a:rPr lang="en-US" dirty="0"/>
              <a:t>Check Tags Panel for presence of heading tags</a:t>
            </a:r>
          </a:p>
          <a:p>
            <a:pPr lvl="1"/>
            <a:r>
              <a:rPr lang="en-US" dirty="0"/>
              <a:t>Run Accessibility Check tool and fix issues found there</a:t>
            </a:r>
          </a:p>
          <a:p>
            <a:pPr lvl="1"/>
            <a:r>
              <a:rPr lang="en-US" dirty="0"/>
              <a:t>Use Reading Order Tool to check Tag Structure and Reading Order</a:t>
            </a:r>
          </a:p>
          <a:p>
            <a:pPr lvl="1"/>
            <a:r>
              <a:rPr lang="en-US" dirty="0"/>
              <a:t>Check Document Title and Language</a:t>
            </a:r>
          </a:p>
        </p:txBody>
      </p:sp>
    </p:spTree>
    <p:extLst>
      <p:ext uri="{BB962C8B-B14F-4D97-AF65-F5344CB8AC3E}">
        <p14:creationId xmlns:p14="http://schemas.microsoft.com/office/powerpoint/2010/main" val="3713069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4E9CD0E-B7A7-0847-9EFF-00BCA95FE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NOT USE: Acrobat Read Out Loud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87F489-19EF-F444-863B-D243DB2A729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131F33"/>
                </a:solidFill>
              </a:rPr>
              <a:t>Do not use Read Out Loud to check accessibility</a:t>
            </a:r>
          </a:p>
          <a:p>
            <a:r>
              <a:rPr lang="en-US" dirty="0"/>
              <a:t>Not a screen reader</a:t>
            </a:r>
          </a:p>
          <a:p>
            <a:pPr lvl="1"/>
            <a:r>
              <a:rPr lang="en-US" dirty="0"/>
              <a:t>Text-to-Speech feature</a:t>
            </a:r>
          </a:p>
          <a:p>
            <a:pPr lvl="1"/>
            <a:r>
              <a:rPr lang="en-US" dirty="0"/>
              <a:t>Designed for sighted users with difficulties reading</a:t>
            </a:r>
          </a:p>
          <a:p>
            <a:pPr lvl="1"/>
            <a:r>
              <a:rPr lang="en-US" dirty="0"/>
              <a:t>Does not announce semantic role of contents</a:t>
            </a:r>
          </a:p>
          <a:p>
            <a:r>
              <a:rPr lang="en-US" dirty="0"/>
              <a:t>Trust the document tags you created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2195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9D71A-47B8-F9C3-3A44-7CEC7CBF4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Starting From An Accessible 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D6DCA-0065-337B-AF3B-19DCF370B5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199" y="1690688"/>
            <a:ext cx="10744201" cy="4163847"/>
          </a:xfrm>
        </p:spPr>
        <p:txBody>
          <a:bodyPr/>
          <a:lstStyle/>
          <a:p>
            <a:r>
              <a:rPr lang="en-US" dirty="0"/>
              <a:t>PDFs come from many sources—not all sources allow for accessibility</a:t>
            </a:r>
          </a:p>
          <a:p>
            <a:r>
              <a:rPr lang="en-US" dirty="0"/>
              <a:t>These applications can create accessible PDFs:</a:t>
            </a:r>
          </a:p>
          <a:p>
            <a:pPr lvl="1"/>
            <a:r>
              <a:rPr lang="en-US" dirty="0"/>
              <a:t>Microsoft Word</a:t>
            </a:r>
          </a:p>
          <a:p>
            <a:pPr lvl="1"/>
            <a:r>
              <a:rPr lang="en-US" dirty="0"/>
              <a:t>Microsoft PowerPoint for Windows</a:t>
            </a:r>
          </a:p>
          <a:p>
            <a:pPr lvl="1"/>
            <a:r>
              <a:rPr lang="en-US" dirty="0"/>
              <a:t>Adobe InDesign</a:t>
            </a:r>
          </a:p>
          <a:p>
            <a:pPr lvl="1"/>
            <a:r>
              <a:rPr lang="en-US" dirty="0" err="1"/>
              <a:t>SensusAccess</a:t>
            </a:r>
            <a:r>
              <a:rPr lang="en-US" dirty="0"/>
              <a:t> Text Conversion Tool</a:t>
            </a:r>
          </a:p>
          <a:p>
            <a:pPr>
              <a:spcBef>
                <a:spcPts val="1600"/>
              </a:spcBef>
            </a:pPr>
            <a:r>
              <a:rPr lang="en-US" dirty="0"/>
              <a:t>If your preferred software isn’t on this list, it likely will not work</a:t>
            </a:r>
          </a:p>
          <a:p>
            <a:pPr>
              <a:spcBef>
                <a:spcPts val="1600"/>
              </a:spcBef>
            </a:pPr>
            <a:r>
              <a:rPr lang="en-US" dirty="0"/>
              <a:t>Printing to PDF or exporting for print does not create accessible PDFs</a:t>
            </a:r>
          </a:p>
        </p:txBody>
      </p:sp>
    </p:spTree>
    <p:extLst>
      <p:ext uri="{BB962C8B-B14F-4D97-AF65-F5344CB8AC3E}">
        <p14:creationId xmlns:p14="http://schemas.microsoft.com/office/powerpoint/2010/main" val="2099100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EB9DE-16D4-6D99-7A75-2771093EF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Searchable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FF9BF-EB34-1463-2FF8-E1EE0EC8717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199" y="1690688"/>
            <a:ext cx="5257801" cy="4163847"/>
          </a:xfrm>
        </p:spPr>
        <p:txBody>
          <a:bodyPr/>
          <a:lstStyle/>
          <a:p>
            <a:r>
              <a:rPr lang="en-US" dirty="0"/>
              <a:t>Try using the find feature to search for visible text</a:t>
            </a:r>
          </a:p>
          <a:p>
            <a:r>
              <a:rPr lang="en-US" dirty="0"/>
              <a:t>Not accessible if no text is found</a:t>
            </a:r>
          </a:p>
          <a:p>
            <a:r>
              <a:rPr lang="en-US" dirty="0"/>
              <a:t>Can skip this step if creating PDF and know you exported correctly</a:t>
            </a:r>
          </a:p>
        </p:txBody>
      </p:sp>
      <p:pic>
        <p:nvPicPr>
          <p:cNvPr id="4" name="Picture 3" descr="Find window in Acrobat. The number of matches for searched text is displayed as a dropdown in the window.">
            <a:extLst>
              <a:ext uri="{FF2B5EF4-FFF2-40B4-BE49-F238E27FC236}">
                <a16:creationId xmlns:a16="http://schemas.microsoft.com/office/drawing/2014/main" id="{3D2E9F6F-E35D-FE7D-10BE-DDF8E5D63E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498084" y="1690688"/>
            <a:ext cx="3671939" cy="37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617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EDFE0-E67B-5093-A09F-48FC4DF19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PDF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BB7878-B232-017A-36CB-F105D95F56A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ts val="1600"/>
              </a:spcBef>
            </a:pPr>
            <a:r>
              <a:rPr lang="en-US" dirty="0"/>
              <a:t>PDF stands for Portable Document Format</a:t>
            </a:r>
          </a:p>
          <a:p>
            <a:pPr>
              <a:lnSpc>
                <a:spcPct val="110000"/>
              </a:lnSpc>
              <a:spcBef>
                <a:spcPts val="1600"/>
              </a:spcBef>
            </a:pPr>
            <a:r>
              <a:rPr lang="en-US" dirty="0"/>
              <a:t>A PDF can contain many things:</a:t>
            </a:r>
          </a:p>
          <a:p>
            <a:pPr lvl="1"/>
            <a:r>
              <a:rPr lang="en-US" dirty="0"/>
              <a:t>Text</a:t>
            </a:r>
          </a:p>
          <a:p>
            <a:pPr lvl="1"/>
            <a:r>
              <a:rPr lang="en-US" dirty="0"/>
              <a:t>Images</a:t>
            </a:r>
          </a:p>
          <a:p>
            <a:pPr lvl="1"/>
            <a:r>
              <a:rPr lang="en-US" dirty="0"/>
              <a:t>Videos</a:t>
            </a:r>
          </a:p>
          <a:p>
            <a:pPr lvl="1"/>
            <a:r>
              <a:rPr lang="en-US" dirty="0"/>
              <a:t>Interactive Applications</a:t>
            </a:r>
          </a:p>
          <a:p>
            <a:pPr>
              <a:lnSpc>
                <a:spcPct val="110000"/>
              </a:lnSpc>
              <a:spcBef>
                <a:spcPts val="1600"/>
              </a:spcBef>
            </a:pPr>
            <a:r>
              <a:rPr lang="en-US" dirty="0"/>
              <a:t>PDFs have three internal structure layers:</a:t>
            </a:r>
          </a:p>
          <a:p>
            <a:pPr lvl="1"/>
            <a:r>
              <a:rPr lang="en-US" dirty="0"/>
              <a:t>Content</a:t>
            </a:r>
          </a:p>
          <a:p>
            <a:pPr lvl="1"/>
            <a:r>
              <a:rPr lang="en-US" dirty="0"/>
              <a:t>Tags</a:t>
            </a:r>
          </a:p>
          <a:p>
            <a:pPr lvl="1"/>
            <a:r>
              <a:rPr lang="en-US" dirty="0"/>
              <a:t>Reading Order (Largely deprecated)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900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5DA78-62A1-1E12-394F-BFB1501C6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Tag Structure Quick Check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A6402-FCC0-CEE0-17F0-78791ABD24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690688"/>
            <a:ext cx="6136342" cy="416384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Open the Tags Panel</a:t>
            </a:r>
          </a:p>
          <a:p>
            <a:r>
              <a:rPr lang="en-US" dirty="0"/>
              <a:t>Look for:</a:t>
            </a:r>
          </a:p>
          <a:p>
            <a:pPr lvl="1"/>
            <a:r>
              <a:rPr lang="en-US" dirty="0"/>
              <a:t>Headings (&lt;H1&gt;, &lt;H2&gt;, etc.)</a:t>
            </a:r>
          </a:p>
          <a:p>
            <a:pPr lvl="1"/>
            <a:r>
              <a:rPr lang="en-US" dirty="0"/>
              <a:t>Lists (&lt;L&gt;)</a:t>
            </a:r>
          </a:p>
          <a:p>
            <a:pPr lvl="1"/>
            <a:r>
              <a:rPr lang="en-US" dirty="0"/>
              <a:t>Paragraphs (&lt;P&gt;)</a:t>
            </a:r>
          </a:p>
          <a:p>
            <a:pPr lvl="1"/>
            <a:r>
              <a:rPr lang="en-US" dirty="0"/>
              <a:t>Figures (&lt;Figure)</a:t>
            </a:r>
          </a:p>
          <a:p>
            <a:pPr lvl="1"/>
            <a:endParaRPr lang="en-US" dirty="0"/>
          </a:p>
          <a:p>
            <a:r>
              <a:rPr lang="en-US" dirty="0"/>
              <a:t>If you see only &lt;P&gt; tags, the document is not fully accessible</a:t>
            </a:r>
          </a:p>
          <a:p>
            <a:pPr lvl="1"/>
            <a:r>
              <a:rPr lang="en-US" dirty="0"/>
              <a:t>Probably was auto-tagged</a:t>
            </a:r>
          </a:p>
        </p:txBody>
      </p:sp>
      <p:pic>
        <p:nvPicPr>
          <p:cNvPr id="4" name="Picture 3" descr="Acrobat tags panel showing a typical document tag structure.">
            <a:extLst>
              <a:ext uri="{FF2B5EF4-FFF2-40B4-BE49-F238E27FC236}">
                <a16:creationId xmlns:a16="http://schemas.microsoft.com/office/drawing/2014/main" id="{6244FA91-CC06-9CAB-DF6F-72DA38358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2552" y="114135"/>
            <a:ext cx="46228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523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D75DA-8F78-7547-F7A1-3D9830D50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Quick Check: Reading Order (1 of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EE603-1F50-9195-F46C-24BE340D78D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Arrow through the Tags panel</a:t>
            </a:r>
          </a:p>
          <a:p>
            <a:r>
              <a:rPr lang="en-US" dirty="0"/>
              <a:t>Check that content is highlighted as expected</a:t>
            </a:r>
          </a:p>
          <a:p>
            <a:r>
              <a:rPr lang="en-US" dirty="0"/>
              <a:t>InDesign will sometimes get reading order wrong form multicolumn layouts</a:t>
            </a:r>
          </a:p>
          <a:p>
            <a:pPr lvl="1"/>
            <a:r>
              <a:rPr lang="en-US" dirty="0"/>
              <a:t>Can fix by dragging and dropping in Tags panel</a:t>
            </a:r>
          </a:p>
        </p:txBody>
      </p:sp>
    </p:spTree>
    <p:extLst>
      <p:ext uri="{BB962C8B-B14F-4D97-AF65-F5344CB8AC3E}">
        <p14:creationId xmlns:p14="http://schemas.microsoft.com/office/powerpoint/2010/main" val="103750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D75DA-8F78-7547-F7A1-3D9830D50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Quick Check: Reading Order (2 of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EE603-1F50-9195-F46C-24BE340D78D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Use Acrobat Page Reflow to display content linearly (i.e. single column)</a:t>
            </a:r>
          </a:p>
          <a:p>
            <a:pPr lvl="1"/>
            <a:r>
              <a:rPr lang="en-US" dirty="0"/>
              <a:t>Like turning off style sheets in a web page</a:t>
            </a:r>
          </a:p>
          <a:p>
            <a:r>
              <a:rPr lang="en-US" dirty="0"/>
              <a:t>Good for a quick visual spot check</a:t>
            </a:r>
          </a:p>
          <a:p>
            <a:r>
              <a:rPr lang="en-US" dirty="0"/>
              <a:t>Form fields and decorative content (artifacts) are turned off</a:t>
            </a:r>
          </a:p>
          <a:p>
            <a:pPr lvl="1"/>
            <a:r>
              <a:rPr lang="en-US" dirty="0"/>
              <a:t>Will not be able to see white text that was on a dark background</a:t>
            </a:r>
          </a:p>
          <a:p>
            <a:r>
              <a:rPr lang="en-US" dirty="0"/>
              <a:t>Turn on by selecting View &gt; Zoom &gt; Reflow</a:t>
            </a:r>
          </a:p>
          <a:p>
            <a:pPr lvl="1"/>
            <a:r>
              <a:rPr lang="en-US" dirty="0"/>
              <a:t>Select again to turn off Reflow view</a:t>
            </a:r>
          </a:p>
        </p:txBody>
      </p:sp>
    </p:spTree>
    <p:extLst>
      <p:ext uri="{BB962C8B-B14F-4D97-AF65-F5344CB8AC3E}">
        <p14:creationId xmlns:p14="http://schemas.microsoft.com/office/powerpoint/2010/main" val="5958769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BB75-C5D3-EC40-B333-2EDA4125F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cap="none" dirty="0"/>
              <a:t>Accessibility Check Tool </a:t>
            </a:r>
            <a:r>
              <a:rPr lang="en-US" sz="2000" cap="none" dirty="0"/>
              <a:t>(1 of 2)</a:t>
            </a:r>
            <a:endParaRPr lang="en-US" sz="3200" cap="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958A2-FA6E-1B46-9638-65A1EE02CBF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199" y="1690688"/>
            <a:ext cx="7036951" cy="4163847"/>
          </a:xfrm>
        </p:spPr>
        <p:txBody>
          <a:bodyPr/>
          <a:lstStyle/>
          <a:p>
            <a:r>
              <a:rPr lang="en-US" dirty="0"/>
              <a:t>Open the PDF in Acrobat and run the Accessibility Check from the Tools panel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Use the default options</a:t>
            </a:r>
          </a:p>
          <a:p>
            <a:pPr>
              <a:spcBef>
                <a:spcPts val="1700"/>
              </a:spcBef>
            </a:pPr>
            <a:r>
              <a:rPr lang="en-US" dirty="0"/>
              <a:t>If you do not see the Accessibility Tools icon in the Tools panel, you need to add the Accessibility tools in the Tools menu</a:t>
            </a:r>
          </a:p>
        </p:txBody>
      </p:sp>
      <p:pic>
        <p:nvPicPr>
          <p:cNvPr id="5" name="Content Placeholder 4" descr="Acrobat Tools panel with the Accessibility Tools selected. The Accessibility Check tool is circled">
            <a:extLst>
              <a:ext uri="{FF2B5EF4-FFF2-40B4-BE49-F238E27FC236}">
                <a16:creationId xmlns:a16="http://schemas.microsoft.com/office/drawing/2014/main" id="{699AF941-2D46-9945-9719-91C4FA79C8B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8575675" y="525297"/>
            <a:ext cx="2778125" cy="532923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FBE6102-5991-F441-B16A-0D1D42A96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33951" y="1964578"/>
            <a:ext cx="2193698" cy="41835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3F336DC-4BD8-E24D-B67C-581EA227AF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27648" y="5076674"/>
            <a:ext cx="1005551" cy="67015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7326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BB75-C5D3-EC40-B333-2EDA4125F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75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cap="none" dirty="0"/>
              <a:t>Accessibility Check Tool </a:t>
            </a:r>
            <a:r>
              <a:rPr lang="en-US" sz="2000" cap="none" dirty="0"/>
              <a:t>(2 of 2)</a:t>
            </a:r>
            <a:endParaRPr lang="en-US" sz="3200" cap="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958A2-FA6E-1B46-9638-65A1EE02CBF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299386"/>
            <a:ext cx="7325824" cy="472140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You should see only 2 Document issues in the Accessibility Checker results:</a:t>
            </a:r>
          </a:p>
          <a:p>
            <a:pPr lvl="1">
              <a:lnSpc>
                <a:spcPct val="110000"/>
              </a:lnSpc>
              <a:spcBef>
                <a:spcPts val="800"/>
              </a:spcBef>
            </a:pPr>
            <a:r>
              <a:rPr lang="en-US" dirty="0"/>
              <a:t>Logical Reading Order</a:t>
            </a:r>
          </a:p>
          <a:p>
            <a:pPr lvl="1">
              <a:lnSpc>
                <a:spcPct val="110000"/>
              </a:lnSpc>
              <a:spcBef>
                <a:spcPts val="800"/>
              </a:spcBef>
            </a:pPr>
            <a:r>
              <a:rPr lang="en-US" dirty="0"/>
              <a:t>Color Contrast</a:t>
            </a:r>
          </a:p>
          <a:p>
            <a:pPr>
              <a:lnSpc>
                <a:spcPct val="110000"/>
              </a:lnSpc>
              <a:spcBef>
                <a:spcPts val="1600"/>
              </a:spcBef>
            </a:pPr>
            <a:r>
              <a:rPr lang="en-US" dirty="0"/>
              <a:t>Fix Title issue if present</a:t>
            </a:r>
          </a:p>
          <a:p>
            <a:pPr lvl="1">
              <a:lnSpc>
                <a:spcPct val="110000"/>
              </a:lnSpc>
              <a:spcBef>
                <a:spcPts val="800"/>
              </a:spcBef>
            </a:pPr>
            <a:r>
              <a:rPr lang="en-US" dirty="0"/>
              <a:t>Right-click and choose “Fix…”</a:t>
            </a:r>
          </a:p>
          <a:p>
            <a:pPr lvl="1">
              <a:lnSpc>
                <a:spcPct val="110000"/>
              </a:lnSpc>
              <a:spcBef>
                <a:spcPts val="800"/>
              </a:spcBef>
            </a:pPr>
            <a:r>
              <a:rPr lang="en-US" dirty="0"/>
              <a:t>Description tab of the Document Properties window (File -&gt; Properties…)</a:t>
            </a:r>
          </a:p>
          <a:p>
            <a:pPr>
              <a:lnSpc>
                <a:spcPct val="110000"/>
              </a:lnSpc>
              <a:spcBef>
                <a:spcPts val="1600"/>
              </a:spcBef>
            </a:pPr>
            <a:r>
              <a:rPr lang="en-US" dirty="0"/>
              <a:t>Fix Bookmarks issue if present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Likely present if PDF created from PowerPoint</a:t>
            </a:r>
          </a:p>
        </p:txBody>
      </p:sp>
      <p:pic>
        <p:nvPicPr>
          <p:cNvPr id="5" name="Content Placeholder 4" descr="Accessibility Checker pane of the Acrobat Navigation Panel. The Logical Reading Order and Color contrast issues are circled.">
            <a:extLst>
              <a:ext uri="{FF2B5EF4-FFF2-40B4-BE49-F238E27FC236}">
                <a16:creationId xmlns:a16="http://schemas.microsoft.com/office/drawing/2014/main" id="{699AF941-2D46-9945-9719-91C4FA79C8B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/>
          <a:stretch/>
        </p:blipFill>
        <p:spPr>
          <a:xfrm>
            <a:off x="8381212" y="426908"/>
            <a:ext cx="3475037" cy="533241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FBE6102-5991-F441-B16A-0D1D42A96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09342" y="2440754"/>
            <a:ext cx="2846907" cy="39211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3F336DC-4BD8-E24D-B67C-581EA227AF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09342" y="3609454"/>
            <a:ext cx="2629718" cy="39211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2993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BB75-C5D3-EC40-B333-2EDA4125F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cap="none" dirty="0"/>
              <a:t>Reading Order Tool:</a:t>
            </a:r>
            <a:br>
              <a:rPr lang="en-US" sz="3200" cap="none" dirty="0"/>
            </a:br>
            <a:r>
              <a:rPr lang="en-US" sz="3200" cap="none" dirty="0"/>
              <a:t>Chec</a:t>
            </a:r>
            <a:r>
              <a:rPr lang="en-US" sz="3200" dirty="0"/>
              <a:t>k Tag Use</a:t>
            </a:r>
            <a:r>
              <a:rPr lang="en-US" sz="3200" cap="none" dirty="0"/>
              <a:t> </a:t>
            </a:r>
            <a:r>
              <a:rPr lang="en-US" sz="2000" cap="none" dirty="0"/>
              <a:t>(1 of 2)</a:t>
            </a:r>
            <a:endParaRPr lang="en-US" sz="3200" cap="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958A2-FA6E-1B46-9638-65A1EE02CBF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690688"/>
            <a:ext cx="6763452" cy="4163847"/>
          </a:xfrm>
        </p:spPr>
        <p:txBody>
          <a:bodyPr>
            <a:normAutofit lnSpcReduction="10000"/>
          </a:bodyPr>
          <a:lstStyle/>
          <a:p>
            <a:pPr>
              <a:spcBef>
                <a:spcPts val="1700"/>
              </a:spcBef>
            </a:pPr>
            <a:r>
              <a:rPr lang="en-US" dirty="0"/>
              <a:t>Select “structure types” in the Reading Order tool window</a:t>
            </a:r>
          </a:p>
          <a:p>
            <a:pPr>
              <a:spcBef>
                <a:spcPts val="1700"/>
              </a:spcBef>
            </a:pPr>
            <a:r>
              <a:rPr lang="en-US" dirty="0"/>
              <a:t>Will change overlay to show the semantic structure of the document</a:t>
            </a:r>
          </a:p>
          <a:p>
            <a:pPr>
              <a:spcBef>
                <a:spcPts val="1700"/>
              </a:spcBef>
            </a:pPr>
            <a:r>
              <a:rPr lang="en-US" dirty="0"/>
              <a:t>Look for: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Headings (where expected and right order)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Lists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Images marked as figures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Tables, forms, etc.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Blank Lines</a:t>
            </a:r>
          </a:p>
          <a:p>
            <a:pPr lvl="1">
              <a:spcBef>
                <a:spcPts val="600"/>
              </a:spcBef>
            </a:pPr>
            <a:endParaRPr lang="en-US" dirty="0"/>
          </a:p>
        </p:txBody>
      </p:sp>
      <p:pic>
        <p:nvPicPr>
          <p:cNvPr id="9" name="Content Placeholder 8" descr="The Reading Order tool window. The Show page content groups option is checked and Structure types is selected as the groups to show.">
            <a:extLst>
              <a:ext uri="{FF2B5EF4-FFF2-40B4-BE49-F238E27FC236}">
                <a16:creationId xmlns:a16="http://schemas.microsoft.com/office/drawing/2014/main" id="{D27CF881-16E6-B048-9541-1A794165B4E4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/>
          <a:stretch/>
        </p:blipFill>
        <p:spPr>
          <a:xfrm>
            <a:off x="7713533" y="161760"/>
            <a:ext cx="4083050" cy="569277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FBE6102-5991-F441-B16A-0D1D42A96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01652" y="3718773"/>
            <a:ext cx="2287821" cy="75302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1933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BB75-C5D3-EC40-B333-2EDA4125F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cap="none" dirty="0"/>
              <a:t>Reading Order Tool:</a:t>
            </a:r>
            <a:br>
              <a:rPr lang="en-US" sz="3200" cap="none" dirty="0"/>
            </a:br>
            <a:r>
              <a:rPr lang="en-US" sz="3200" cap="none" dirty="0"/>
              <a:t>Chec</a:t>
            </a:r>
            <a:r>
              <a:rPr lang="en-US" sz="3200" dirty="0"/>
              <a:t>k Tag Use</a:t>
            </a:r>
            <a:r>
              <a:rPr lang="en-US" sz="3200" cap="none" dirty="0"/>
              <a:t> </a:t>
            </a:r>
            <a:r>
              <a:rPr lang="en-US" sz="2000" cap="none" dirty="0"/>
              <a:t>(2 of 2)</a:t>
            </a:r>
            <a:endParaRPr lang="en-US" sz="3200" cap="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958A2-FA6E-1B46-9638-65A1EE02CBF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690688"/>
            <a:ext cx="5993886" cy="4163847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1700"/>
              </a:spcBef>
            </a:pPr>
            <a:r>
              <a:rPr lang="en-US" dirty="0"/>
              <a:t>Overlays show tag types:</a:t>
            </a:r>
          </a:p>
          <a:p>
            <a:pPr lvl="1">
              <a:lnSpc>
                <a:spcPct val="105000"/>
              </a:lnSpc>
              <a:spcBef>
                <a:spcPts val="600"/>
              </a:spcBef>
            </a:pPr>
            <a:r>
              <a:rPr lang="en-US" dirty="0"/>
              <a:t>Headings (H1, H2, etc.)</a:t>
            </a:r>
          </a:p>
          <a:p>
            <a:pPr lvl="1">
              <a:lnSpc>
                <a:spcPct val="105000"/>
              </a:lnSpc>
              <a:spcBef>
                <a:spcPts val="600"/>
              </a:spcBef>
            </a:pPr>
            <a:r>
              <a:rPr lang="en-US" dirty="0"/>
              <a:t>Paragraphs (p)</a:t>
            </a:r>
          </a:p>
          <a:p>
            <a:pPr lvl="1">
              <a:lnSpc>
                <a:spcPct val="105000"/>
              </a:lnSpc>
              <a:spcBef>
                <a:spcPts val="600"/>
              </a:spcBef>
            </a:pPr>
            <a:r>
              <a:rPr lang="en-US" dirty="0"/>
              <a:t>Lists (LI)</a:t>
            </a:r>
          </a:p>
          <a:p>
            <a:pPr>
              <a:spcBef>
                <a:spcPts val="1700"/>
              </a:spcBef>
            </a:pPr>
            <a:r>
              <a:rPr lang="en-US" dirty="0"/>
              <a:t>Check that Heading 1 is only used once</a:t>
            </a:r>
          </a:p>
          <a:p>
            <a:pPr lvl="1">
              <a:lnSpc>
                <a:spcPct val="105000"/>
              </a:lnSpc>
              <a:spcBef>
                <a:spcPts val="600"/>
              </a:spcBef>
            </a:pPr>
            <a:r>
              <a:rPr lang="en-US" dirty="0"/>
              <a:t>May display as two tags if heading wraps</a:t>
            </a:r>
          </a:p>
          <a:p>
            <a:pPr>
              <a:spcBef>
                <a:spcPts val="1700"/>
              </a:spcBef>
            </a:pPr>
            <a:r>
              <a:rPr lang="en-US" dirty="0"/>
              <a:t>Check all other headings</a:t>
            </a:r>
          </a:p>
          <a:p>
            <a:pPr>
              <a:spcBef>
                <a:spcPts val="1700"/>
              </a:spcBef>
            </a:pPr>
            <a:r>
              <a:rPr lang="en-US" dirty="0"/>
              <a:t>Check paragraphs</a:t>
            </a:r>
          </a:p>
          <a:p>
            <a:pPr lvl="1">
              <a:lnSpc>
                <a:spcPct val="105000"/>
              </a:lnSpc>
              <a:spcBef>
                <a:spcPts val="600"/>
              </a:spcBef>
            </a:pPr>
            <a:r>
              <a:rPr lang="en-US" dirty="0"/>
              <a:t>If blank lines are tagged, fix in original</a:t>
            </a:r>
          </a:p>
          <a:p>
            <a:pPr lvl="1">
              <a:lnSpc>
                <a:spcPct val="105000"/>
              </a:lnSpc>
              <a:spcBef>
                <a:spcPts val="600"/>
              </a:spcBef>
            </a:pPr>
            <a:r>
              <a:rPr lang="en-US" dirty="0"/>
              <a:t>Can select and change to “Background/Artifact” if you feel comfortable doing so</a:t>
            </a:r>
          </a:p>
        </p:txBody>
      </p:sp>
      <p:pic>
        <p:nvPicPr>
          <p:cNvPr id="9" name="Content Placeholder 8" descr="PDF document with the tag structure types displayed">
            <a:extLst>
              <a:ext uri="{FF2B5EF4-FFF2-40B4-BE49-F238E27FC236}">
                <a16:creationId xmlns:a16="http://schemas.microsoft.com/office/drawing/2014/main" id="{D27CF881-16E6-B048-9541-1A794165B4E4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/>
          <a:stretch/>
        </p:blipFill>
        <p:spPr>
          <a:xfrm>
            <a:off x="6832085" y="180161"/>
            <a:ext cx="514985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026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41DE7-7AED-1863-74D7-8A2A38500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 Title and Language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4CC4E-38D3-0F5A-B1CD-B456FB736F0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690688"/>
            <a:ext cx="4945964" cy="4163847"/>
          </a:xfrm>
        </p:spPr>
        <p:txBody>
          <a:bodyPr/>
          <a:lstStyle/>
          <a:p>
            <a:r>
              <a:rPr lang="en-US" dirty="0"/>
              <a:t>Open document properties (File =&gt; Properties)</a:t>
            </a:r>
          </a:p>
          <a:p>
            <a:r>
              <a:rPr lang="en-US" dirty="0"/>
              <a:t>Ensure Title is correct in Description tab</a:t>
            </a:r>
          </a:p>
          <a:p>
            <a:r>
              <a:rPr lang="en-US" dirty="0"/>
              <a:t>Ensure language is correct in Advanced tab</a:t>
            </a:r>
          </a:p>
        </p:txBody>
      </p:sp>
      <p:pic>
        <p:nvPicPr>
          <p:cNvPr id="4" name="Picture 3" descr="Description tab of the Document Properties Window.">
            <a:extLst>
              <a:ext uri="{FF2B5EF4-FFF2-40B4-BE49-F238E27FC236}">
                <a16:creationId xmlns:a16="http://schemas.microsoft.com/office/drawing/2014/main" id="{8A436C57-6FD4-6A72-4831-5B09316E2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8686" y="1409186"/>
            <a:ext cx="4945963" cy="2399750"/>
          </a:xfrm>
          <a:prstGeom prst="rect">
            <a:avLst/>
          </a:prstGeom>
          <a:ln>
            <a:solidFill>
              <a:srgbClr val="13294B"/>
            </a:solidFill>
          </a:ln>
        </p:spPr>
      </p:pic>
      <p:pic>
        <p:nvPicPr>
          <p:cNvPr id="6" name="Picture 5" descr="Reading Options in the Advanced tab of the Document Properties window.">
            <a:extLst>
              <a:ext uri="{FF2B5EF4-FFF2-40B4-BE49-F238E27FC236}">
                <a16:creationId xmlns:a16="http://schemas.microsoft.com/office/drawing/2014/main" id="{94258E44-E0ED-E987-D5F2-FA1455942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881" y="4140035"/>
            <a:ext cx="3962400" cy="1714500"/>
          </a:xfrm>
          <a:prstGeom prst="rect">
            <a:avLst/>
          </a:prstGeom>
          <a:ln>
            <a:solidFill>
              <a:srgbClr val="131F33"/>
            </a:solidFill>
          </a:ln>
        </p:spPr>
      </p:pic>
    </p:spTree>
    <p:extLst>
      <p:ext uri="{BB962C8B-B14F-4D97-AF65-F5344CB8AC3E}">
        <p14:creationId xmlns:p14="http://schemas.microsoft.com/office/powerpoint/2010/main" val="38011115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379F97-877D-6942-911B-76C6A4E10E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9863" y="2602819"/>
            <a:ext cx="8852274" cy="82618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Fixing Issues</a:t>
            </a:r>
          </a:p>
        </p:txBody>
      </p:sp>
    </p:spTree>
    <p:extLst>
      <p:ext uri="{BB962C8B-B14F-4D97-AF65-F5344CB8AC3E}">
        <p14:creationId xmlns:p14="http://schemas.microsoft.com/office/powerpoint/2010/main" val="12648823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659CB-B1DB-1DD6-C4D8-4C241BA89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Caveat Draconis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6F700-5A2B-3BA3-0B2F-9058823FFE2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Some documents cannot be fixed</a:t>
            </a:r>
          </a:p>
          <a:p>
            <a:pPr lvl="1"/>
            <a:r>
              <a:rPr lang="en-US" dirty="0"/>
              <a:t>Overlapping images, especially when behind text</a:t>
            </a:r>
          </a:p>
          <a:p>
            <a:pPr lvl="1"/>
            <a:r>
              <a:rPr lang="en-US" dirty="0"/>
              <a:t>Visual content sometimes disappears when editing tags</a:t>
            </a:r>
          </a:p>
          <a:p>
            <a:r>
              <a:rPr lang="en-US" dirty="0"/>
              <a:t>Save early, save often</a:t>
            </a:r>
          </a:p>
          <a:p>
            <a:pPr lvl="1"/>
            <a:r>
              <a:rPr lang="en-US" dirty="0"/>
              <a:t>Acrobat crashes frequently when fixing tags</a:t>
            </a:r>
          </a:p>
        </p:txBody>
      </p:sp>
    </p:spTree>
    <p:extLst>
      <p:ext uri="{BB962C8B-B14F-4D97-AF65-F5344CB8AC3E}">
        <p14:creationId xmlns:p14="http://schemas.microsoft.com/office/powerpoint/2010/main" val="276068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BA1C2-EA70-C33B-5DB5-4360EE1EE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Three E’s of Accessibility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90820-3FDA-44CA-8704-C8B92125BDD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 order to be considered accessible, electronic documents must have the following three characteristics:</a:t>
            </a:r>
          </a:p>
          <a:p>
            <a:r>
              <a:rPr lang="en-US" b="1" dirty="0"/>
              <a:t>Equally Integrated </a:t>
            </a:r>
            <a:r>
              <a:rPr lang="en-US" dirty="0"/>
              <a:t>– Providing similarly inclusive experience and access</a:t>
            </a:r>
          </a:p>
          <a:p>
            <a:r>
              <a:rPr lang="en-US" b="1" dirty="0"/>
              <a:t>Equally Effective </a:t>
            </a:r>
            <a:r>
              <a:rPr lang="en-US" dirty="0"/>
              <a:t>– Providing equal opportunity or outcome</a:t>
            </a:r>
          </a:p>
          <a:p>
            <a:r>
              <a:rPr lang="en-US" b="1" dirty="0"/>
              <a:t>Equivalent Ease of Use </a:t>
            </a:r>
            <a:r>
              <a:rPr lang="en-US" dirty="0"/>
              <a:t>– Providing access that is not substantially more difficult for users with a disability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3336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04FCC-2CEA-BD9A-8A75-A544C1AD3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32D0A-248B-63E7-7D20-E310F01920B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Can retag with the Reading Order tool</a:t>
            </a:r>
          </a:p>
          <a:p>
            <a:r>
              <a:rPr lang="en-US" dirty="0"/>
              <a:t>Do not worry about headings that have been split due to wrapping to multiple lines</a:t>
            </a:r>
          </a:p>
          <a:p>
            <a:r>
              <a:rPr lang="en-US" dirty="0"/>
              <a:t>The appearance of a heading is less important than its tag</a:t>
            </a:r>
          </a:p>
          <a:p>
            <a:pPr lvl="1"/>
            <a:r>
              <a:rPr lang="en-US" dirty="0"/>
              <a:t>Infographics, etc., tend to have visual overrides for heading appearance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9405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9C5D9-DEA1-37EA-74D5-330D37AF7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091D5-300E-A926-7240-C95EF8438CD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Fix using the Accessibility Check tool, or</a:t>
            </a:r>
          </a:p>
          <a:p>
            <a:r>
              <a:rPr lang="en-US" dirty="0"/>
              <a:t>Use the Set Alternate Text tool</a:t>
            </a:r>
          </a:p>
          <a:p>
            <a:r>
              <a:rPr lang="en-US" dirty="0"/>
              <a:t>If an image is decorative, select “Decorative Figure,” instead of specifying alt text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9785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D7920-1379-E1E8-FFD0-47D62E618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E77D6-3118-37E6-EA4F-ED84312F019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690688"/>
            <a:ext cx="6889376" cy="416384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If lists were not exported correctly, must retag manually using Tags panel</a:t>
            </a:r>
          </a:p>
          <a:p>
            <a:r>
              <a:rPr lang="en-US" dirty="0"/>
              <a:t>Easiest to start by retagging list items as paragraphs</a:t>
            </a:r>
          </a:p>
          <a:p>
            <a:r>
              <a:rPr lang="en-US" dirty="0"/>
              <a:t>Create new list tag in Tag panel</a:t>
            </a:r>
          </a:p>
          <a:p>
            <a:pPr lvl="1"/>
            <a:r>
              <a:rPr lang="en-US" dirty="0"/>
              <a:t>Tag will be created at bottom of current sub-item</a:t>
            </a:r>
          </a:p>
          <a:p>
            <a:r>
              <a:rPr lang="en-US" dirty="0"/>
              <a:t>Create &lt;</a:t>
            </a:r>
            <a:r>
              <a:rPr lang="en-US" dirty="0" err="1"/>
              <a:t>Lbl</a:t>
            </a:r>
            <a:r>
              <a:rPr lang="en-US" dirty="0"/>
              <a:t>&gt; tag in &lt;List&gt; tag</a:t>
            </a:r>
          </a:p>
          <a:p>
            <a:pPr lvl="1"/>
            <a:r>
              <a:rPr lang="en-US" dirty="0"/>
              <a:t>Bullet or number goes in here</a:t>
            </a:r>
          </a:p>
          <a:p>
            <a:r>
              <a:rPr lang="en-US" dirty="0"/>
              <a:t>Create new &lt;</a:t>
            </a:r>
            <a:r>
              <a:rPr lang="en-US" dirty="0" err="1"/>
              <a:t>Lbody</a:t>
            </a:r>
            <a:r>
              <a:rPr lang="en-US" dirty="0"/>
              <a:t>&gt; for item text</a:t>
            </a:r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A33AA6-4548-F54F-AECA-B0C8106DC8A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57882" y="1326776"/>
            <a:ext cx="3195918" cy="4527759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List Tag Structure</a:t>
            </a:r>
          </a:p>
          <a:p>
            <a:pPr marL="457200" lvl="1" indent="0">
              <a:spcBef>
                <a:spcPts val="2300"/>
              </a:spcBef>
              <a:buNone/>
            </a:pPr>
            <a:r>
              <a:rPr lang="en-US" dirty="0"/>
              <a:t>&lt;L&gt;</a:t>
            </a:r>
          </a:p>
          <a:p>
            <a:pPr marL="457200" lvl="1" indent="0">
              <a:buNone/>
            </a:pPr>
            <a:r>
              <a:rPr lang="en-US" dirty="0"/>
              <a:t>&lt;LI&gt;</a:t>
            </a:r>
          </a:p>
          <a:p>
            <a:pPr marL="914400" lvl="2" indent="0">
              <a:buNone/>
            </a:pPr>
            <a:r>
              <a:rPr lang="en-US" dirty="0"/>
              <a:t>&lt;</a:t>
            </a:r>
            <a:r>
              <a:rPr lang="en-US" dirty="0" err="1"/>
              <a:t>Lbl</a:t>
            </a:r>
            <a:r>
              <a:rPr lang="en-US" dirty="0"/>
              <a:t>&gt;</a:t>
            </a:r>
          </a:p>
          <a:p>
            <a:pPr marL="914400" lvl="2" indent="0">
              <a:buNone/>
            </a:pPr>
            <a:r>
              <a:rPr lang="en-US" dirty="0"/>
              <a:t>&lt;</a:t>
            </a:r>
            <a:r>
              <a:rPr lang="en-US" dirty="0" err="1"/>
              <a:t>Lbody</a:t>
            </a:r>
            <a:r>
              <a:rPr lang="en-US" dirty="0"/>
              <a:t>&gt;</a:t>
            </a:r>
          </a:p>
          <a:p>
            <a:pPr marL="457200" lvl="1" indent="0">
              <a:buNone/>
            </a:pPr>
            <a:r>
              <a:rPr lang="en-US" dirty="0"/>
              <a:t>&lt;LI&gt;</a:t>
            </a:r>
          </a:p>
          <a:p>
            <a:pPr marL="914400" lvl="2" indent="0">
              <a:buNone/>
            </a:pPr>
            <a:r>
              <a:rPr lang="en-US" dirty="0"/>
              <a:t>&lt;</a:t>
            </a:r>
            <a:r>
              <a:rPr lang="en-US" dirty="0" err="1"/>
              <a:t>Lbl</a:t>
            </a:r>
            <a:r>
              <a:rPr lang="en-US" dirty="0"/>
              <a:t>&gt;</a:t>
            </a:r>
          </a:p>
          <a:p>
            <a:pPr marL="914400" lvl="2" indent="0">
              <a:buNone/>
            </a:pPr>
            <a:r>
              <a:rPr lang="en-US" dirty="0"/>
              <a:t>&lt;</a:t>
            </a:r>
            <a:r>
              <a:rPr lang="en-US" dirty="0" err="1"/>
              <a:t>Lbody</a:t>
            </a:r>
            <a:r>
              <a:rPr lang="en-US" dirty="0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7827116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81E21-F15F-84C4-5462-FF7919330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Fixing Reading Order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F0EE9-0038-BD62-9FDD-FB1C296AA4A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Use Tags panel to click and drag into correct order</a:t>
            </a:r>
          </a:p>
          <a:p>
            <a:r>
              <a:rPr lang="en-US" dirty="0"/>
              <a:t>Watch for disappearing content!</a:t>
            </a:r>
          </a:p>
          <a:p>
            <a:r>
              <a:rPr lang="en-US" dirty="0"/>
              <a:t>InDesign export to PDF will sometimes get tag order wrong</a:t>
            </a:r>
          </a:p>
          <a:p>
            <a:pPr lvl="1"/>
            <a:r>
              <a:rPr lang="en-US" dirty="0"/>
              <a:t>Happens with multi-column layouts</a:t>
            </a:r>
          </a:p>
          <a:p>
            <a:r>
              <a:rPr lang="en-US" dirty="0"/>
              <a:t>If older reading order must be corrected, drag and drop in the Order panel</a:t>
            </a:r>
          </a:p>
        </p:txBody>
      </p:sp>
    </p:spTree>
    <p:extLst>
      <p:ext uri="{BB962C8B-B14F-4D97-AF65-F5344CB8AC3E}">
        <p14:creationId xmlns:p14="http://schemas.microsoft.com/office/powerpoint/2010/main" val="6892572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7728A-5774-6A8E-8C55-4617EAADD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Blank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10A64-6C80-D78E-8859-FA39ADD2839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199" y="1690688"/>
            <a:ext cx="5723239" cy="4163847"/>
          </a:xfrm>
        </p:spPr>
        <p:txBody>
          <a:bodyPr/>
          <a:lstStyle/>
          <a:p>
            <a:r>
              <a:rPr lang="en-US" dirty="0"/>
              <a:t>Use the Reading Order tool</a:t>
            </a:r>
          </a:p>
          <a:p>
            <a:r>
              <a:rPr lang="en-US" dirty="0"/>
              <a:t>With tool running, select the blank line</a:t>
            </a:r>
          </a:p>
          <a:p>
            <a:r>
              <a:rPr lang="en-US" dirty="0"/>
              <a:t>Tag as Background/Artifact</a:t>
            </a:r>
          </a:p>
        </p:txBody>
      </p:sp>
      <p:pic>
        <p:nvPicPr>
          <p:cNvPr id="4" name="Picture 3" descr="Reading Order tool with Background/Artifact button highlighted with red circle.">
            <a:extLst>
              <a:ext uri="{FF2B5EF4-FFF2-40B4-BE49-F238E27FC236}">
                <a16:creationId xmlns:a16="http://schemas.microsoft.com/office/drawing/2014/main" id="{16CCEDAC-F8CF-DD67-B511-53DAB326B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920" y="1155701"/>
            <a:ext cx="5245100" cy="37211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2F7BC43-2B19-9D3F-9D5F-4DB72CDFA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38270" y="4224451"/>
            <a:ext cx="2317750" cy="41835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5328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DCC93-BE5A-749C-9252-3AF3C6522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Fixing Table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FC3ED-9029-9537-FB0B-F067E7D5DEA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690688"/>
            <a:ext cx="5729720" cy="1596209"/>
          </a:xfrm>
        </p:spPr>
        <p:txBody>
          <a:bodyPr/>
          <a:lstStyle/>
          <a:p>
            <a:r>
              <a:rPr lang="en-US" dirty="0"/>
              <a:t>Pull table out of the &lt;p&gt; tag</a:t>
            </a:r>
          </a:p>
          <a:p>
            <a:r>
              <a:rPr lang="en-US" dirty="0"/>
              <a:t>Right-click on the &lt;Table&gt; tag and select Table Editor</a:t>
            </a:r>
          </a:p>
        </p:txBody>
      </p:sp>
      <p:pic>
        <p:nvPicPr>
          <p:cNvPr id="4" name="Picture 3" descr="Acrobat Tag context menu from right-clicking a table tag. The Table Editor option is circled.">
            <a:extLst>
              <a:ext uri="{FF2B5EF4-FFF2-40B4-BE49-F238E27FC236}">
                <a16:creationId xmlns:a16="http://schemas.microsoft.com/office/drawing/2014/main" id="{1A751EBB-BA62-C002-3394-06AFA8B93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226" y="3286897"/>
            <a:ext cx="3746500" cy="2552700"/>
          </a:xfrm>
          <a:prstGeom prst="rect">
            <a:avLst/>
          </a:prstGeom>
          <a:ln>
            <a:solidFill>
              <a:srgbClr val="131F33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A94FB89-4C64-2C5A-4007-E9FB918CB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49491" y="5273323"/>
            <a:ext cx="1805845" cy="38727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Table in Acrobat with Table Editor Overlay.">
            <a:extLst>
              <a:ext uri="{FF2B5EF4-FFF2-40B4-BE49-F238E27FC236}">
                <a16:creationId xmlns:a16="http://schemas.microsoft.com/office/drawing/2014/main" id="{EC486945-4730-5E39-FF42-27883634A7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09" r="3689" b="10188"/>
          <a:stretch/>
        </p:blipFill>
        <p:spPr>
          <a:xfrm>
            <a:off x="6712771" y="1690688"/>
            <a:ext cx="4959276" cy="313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525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A2652-7604-E2F1-3804-FFE414DE7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Tables: Column Headers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D9FC9-86F3-7FAA-33B2-EAEFBB3C152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Click on a column header cell</a:t>
            </a:r>
          </a:p>
          <a:p>
            <a:r>
              <a:rPr lang="en-US" dirty="0"/>
              <a:t>Right-click and select Table Cell Properties</a:t>
            </a:r>
          </a:p>
          <a:p>
            <a:r>
              <a:rPr lang="en-US" dirty="0"/>
              <a:t>Ensure </a:t>
            </a:r>
            <a:r>
              <a:rPr lang="en-US" dirty="0">
                <a:solidFill>
                  <a:schemeClr val="accent1"/>
                </a:solidFill>
              </a:rPr>
              <a:t>Header Cell </a:t>
            </a:r>
            <a:r>
              <a:rPr lang="en-US" dirty="0"/>
              <a:t>is selected</a:t>
            </a:r>
          </a:p>
          <a:p>
            <a:r>
              <a:rPr lang="en-US" dirty="0"/>
              <a:t>Set the Scope to </a:t>
            </a:r>
            <a:r>
              <a:rPr lang="en-US" dirty="0">
                <a:solidFill>
                  <a:schemeClr val="accent1"/>
                </a:solidFill>
              </a:rPr>
              <a:t>Column</a:t>
            </a:r>
          </a:p>
          <a:p>
            <a:endParaRPr lang="en-US" dirty="0"/>
          </a:p>
        </p:txBody>
      </p:sp>
      <p:pic>
        <p:nvPicPr>
          <p:cNvPr id="4" name="Picture 3" descr="Table Cell Properties Window. Header Cell and Scope options are circled.">
            <a:extLst>
              <a:ext uri="{FF2B5EF4-FFF2-40B4-BE49-F238E27FC236}">
                <a16:creationId xmlns:a16="http://schemas.microsoft.com/office/drawing/2014/main" id="{D0586623-4989-D3C8-3036-8C0606927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6796" y="516890"/>
            <a:ext cx="5140810" cy="4642939"/>
          </a:xfrm>
          <a:prstGeom prst="rect">
            <a:avLst/>
          </a:prstGeom>
          <a:ln>
            <a:solidFill>
              <a:srgbClr val="131F33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23C982C-E47B-24C3-3863-91061B4C6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44492" y="1198017"/>
            <a:ext cx="1805845" cy="38727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FF8A86E-6858-B1FF-E513-35067BB831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61120" y="1127210"/>
            <a:ext cx="2334410" cy="49727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5310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A2652-7604-E2F1-3804-FFE414DE7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Tables: </a:t>
            </a:r>
            <a:r>
              <a:rPr lang="en-US" dirty="0"/>
              <a:t>Row Headers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D9FC9-86F3-7FAA-33B2-EAEFBB3C152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Click on a row header cell</a:t>
            </a:r>
          </a:p>
          <a:p>
            <a:r>
              <a:rPr lang="en-US" dirty="0"/>
              <a:t>Right-click and select Table Cell Properties</a:t>
            </a:r>
          </a:p>
          <a:p>
            <a:r>
              <a:rPr lang="en-US" dirty="0"/>
              <a:t>Ensure </a:t>
            </a:r>
            <a:r>
              <a:rPr lang="en-US" dirty="0">
                <a:solidFill>
                  <a:schemeClr val="accent1"/>
                </a:solidFill>
              </a:rPr>
              <a:t>Header Cell</a:t>
            </a:r>
            <a:r>
              <a:rPr lang="en-US" dirty="0"/>
              <a:t> is selected</a:t>
            </a:r>
          </a:p>
          <a:p>
            <a:r>
              <a:rPr lang="en-US" dirty="0"/>
              <a:t>Set the Scope to </a:t>
            </a:r>
            <a:r>
              <a:rPr lang="en-US" dirty="0">
                <a:solidFill>
                  <a:schemeClr val="accent1"/>
                </a:solidFill>
              </a:rPr>
              <a:t>Row</a:t>
            </a:r>
          </a:p>
          <a:p>
            <a:endParaRPr lang="en-US" dirty="0"/>
          </a:p>
        </p:txBody>
      </p:sp>
      <p:pic>
        <p:nvPicPr>
          <p:cNvPr id="4" name="Picture 3" descr="Table Cell Properties Window. Row is shown in the Scope options.">
            <a:extLst>
              <a:ext uri="{FF2B5EF4-FFF2-40B4-BE49-F238E27FC236}">
                <a16:creationId xmlns:a16="http://schemas.microsoft.com/office/drawing/2014/main" id="{D0586623-4989-D3C8-3036-8C0606927C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729515" y="516890"/>
            <a:ext cx="5135371" cy="4642939"/>
          </a:xfrm>
          <a:prstGeom prst="rect">
            <a:avLst/>
          </a:prstGeom>
          <a:ln>
            <a:solidFill>
              <a:srgbClr val="131F33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FF8A86E-6858-B1FF-E513-35067BB831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61120" y="1127210"/>
            <a:ext cx="2334410" cy="49727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9324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29F85-A9C6-CE2A-0BC9-6A8138640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Bookmarks (PowerPoint Conversions)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61EE7-0193-EFC5-8881-47F18299517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199" y="1690688"/>
            <a:ext cx="5257801" cy="4163847"/>
          </a:xfrm>
        </p:spPr>
        <p:txBody>
          <a:bodyPr/>
          <a:lstStyle/>
          <a:p>
            <a:r>
              <a:rPr lang="en-US" dirty="0"/>
              <a:t>Will see ”Bookmarks--Failed” in Accessibility Check tool</a:t>
            </a:r>
          </a:p>
          <a:p>
            <a:r>
              <a:rPr lang="en-US" dirty="0"/>
              <a:t>Right-click on error and select “Fix”</a:t>
            </a:r>
          </a:p>
          <a:p>
            <a:r>
              <a:rPr lang="en-US" dirty="0"/>
              <a:t>Choose H1 and H2 tags from the list in Structure Elements</a:t>
            </a:r>
          </a:p>
          <a:p>
            <a:r>
              <a:rPr lang="en-US" dirty="0"/>
              <a:t>Click OK.</a:t>
            </a:r>
          </a:p>
        </p:txBody>
      </p:sp>
      <p:pic>
        <p:nvPicPr>
          <p:cNvPr id="4" name="Picture 3" descr="Structure Elements window shown when fixing bookmark errors.">
            <a:extLst>
              <a:ext uri="{FF2B5EF4-FFF2-40B4-BE49-F238E27FC236}">
                <a16:creationId xmlns:a16="http://schemas.microsoft.com/office/drawing/2014/main" id="{5A43F15B-6357-2C89-BCE5-5EBF2DAF7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850" y="1431364"/>
            <a:ext cx="5702300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2906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B3BCF-3EB1-E742-A27B-420389430C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9076" y="2881716"/>
            <a:ext cx="4186924" cy="1094567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7562D3-B1BB-AB43-8B01-EB84210A5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25410">
            <a:off x="6527429" y="814700"/>
            <a:ext cx="4055585" cy="475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06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E0008-88E9-734D-85F2-44267C74B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5EEFC-D12E-3C4B-AE9B-A336BA8D63A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Your document must be usable for multiple modes of interaction:</a:t>
            </a:r>
          </a:p>
          <a:p>
            <a:pPr lvl="1"/>
            <a:r>
              <a:rPr lang="en-US" dirty="0"/>
              <a:t>Visual</a:t>
            </a:r>
          </a:p>
          <a:p>
            <a:pPr lvl="1"/>
            <a:r>
              <a:rPr lang="en-US" dirty="0"/>
              <a:t>Non-visual</a:t>
            </a:r>
          </a:p>
          <a:p>
            <a:pPr lvl="1"/>
            <a:r>
              <a:rPr lang="en-US" dirty="0"/>
              <a:t>Visual with limitations</a:t>
            </a:r>
          </a:p>
          <a:p>
            <a:pPr lvl="1"/>
            <a:r>
              <a:rPr lang="en-US" dirty="0"/>
              <a:t>Difficulty focusing or reading</a:t>
            </a:r>
          </a:p>
          <a:p>
            <a:r>
              <a:rPr lang="en-US" dirty="0"/>
              <a:t>Need:</a:t>
            </a:r>
          </a:p>
          <a:p>
            <a:pPr lvl="1"/>
            <a:r>
              <a:rPr lang="en-US" dirty="0"/>
              <a:t>Strong visual hierarchy supported by internal semantic structure</a:t>
            </a:r>
          </a:p>
          <a:p>
            <a:pPr lvl="1"/>
            <a:r>
              <a:rPr lang="en-US" dirty="0"/>
              <a:t>Sufficient color contrast and font size</a:t>
            </a:r>
          </a:p>
          <a:p>
            <a:pPr lvl="1"/>
            <a:r>
              <a:rPr lang="en-US" dirty="0"/>
              <a:t>Alternative ways to present visual information, e.g. images and graphs</a:t>
            </a:r>
          </a:p>
          <a:p>
            <a:pPr lvl="1"/>
            <a:r>
              <a:rPr lang="en-US" dirty="0"/>
              <a:t>Proper styled spacing – No blank lines!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4084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0EA84-C53C-534A-9217-4874F99AF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 More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1F8F8-3DA0-2A4F-B46D-9BEAD644AE9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700" dirty="0">
                <a:hlinkClick r:id="rId3"/>
              </a:rPr>
              <a:t>Accessibility 101</a:t>
            </a:r>
            <a:r>
              <a:rPr lang="en-US" sz="2700" dirty="0"/>
              <a:t> – </a:t>
            </a:r>
            <a:r>
              <a:rPr lang="en-US" sz="2000" dirty="0"/>
              <a:t>https://</a:t>
            </a:r>
            <a:r>
              <a:rPr lang="en-US" sz="2000" dirty="0" err="1"/>
              <a:t>canvas.instructure.com</a:t>
            </a:r>
            <a:r>
              <a:rPr lang="en-US" sz="2000" dirty="0"/>
              <a:t>/courses/1130292</a:t>
            </a:r>
          </a:p>
          <a:p>
            <a:r>
              <a:rPr lang="en-US" sz="2700" dirty="0">
                <a:hlinkClick r:id="rId4"/>
              </a:rPr>
              <a:t>Open Online Course in Accessibility and Inclusive Design</a:t>
            </a:r>
            <a:r>
              <a:rPr lang="en-US" sz="2700" dirty="0"/>
              <a:t> – </a:t>
            </a:r>
            <a:r>
              <a:rPr lang="en-US" sz="2000" dirty="0"/>
              <a:t>https://citl.illinois.edu/about-citl/news/2019/07/08/university-of-illinois-launches-open-online-course-in-accessibility-and-inclusive-design-on-coursera</a:t>
            </a:r>
          </a:p>
          <a:p>
            <a:r>
              <a:rPr lang="en-US" sz="2700" dirty="0">
                <a:hlinkClick r:id="rId5"/>
              </a:rPr>
              <a:t>Information Accessibility, Design, and Policy Certificate Program</a:t>
            </a:r>
            <a:r>
              <a:rPr lang="en-US" sz="2700" dirty="0"/>
              <a:t> </a:t>
            </a:r>
            <a:r>
              <a:rPr lang="en-US" sz="2000" dirty="0"/>
              <a:t>– http://iadp.ahs.illinois.edu/</a:t>
            </a:r>
          </a:p>
          <a:p>
            <a:r>
              <a:rPr lang="en-US" sz="2700" dirty="0">
                <a:hlinkClick r:id="rId6"/>
              </a:rPr>
              <a:t>Create and Verify PDF Accessibility</a:t>
            </a:r>
            <a:r>
              <a:rPr lang="en-US" sz="3600" dirty="0"/>
              <a:t> </a:t>
            </a:r>
            <a:r>
              <a:rPr lang="en-US" sz="2800" dirty="0"/>
              <a:t>– </a:t>
            </a:r>
            <a:r>
              <a:rPr lang="en-US" sz="2000" dirty="0"/>
              <a:t>https://helpx.adobe.com/acrobat/using/create-verify-pdf-accessibility.html#make_PDFs_accessible</a:t>
            </a:r>
          </a:p>
          <a:p>
            <a:r>
              <a:rPr lang="en-US" sz="2000" dirty="0">
                <a:hlinkClick r:id="rId7"/>
              </a:rPr>
              <a:t>PDF/UA In a Nutshell</a:t>
            </a:r>
            <a:r>
              <a:rPr lang="en-US" sz="2700" dirty="0"/>
              <a:t> </a:t>
            </a:r>
            <a:r>
              <a:rPr lang="en-US" sz="2000" dirty="0"/>
              <a:t>– https://</a:t>
            </a:r>
            <a:r>
              <a:rPr lang="en-US" sz="2000" dirty="0" err="1"/>
              <a:t>www.pdfa.org</a:t>
            </a:r>
            <a:r>
              <a:rPr lang="en-US" sz="2000" dirty="0"/>
              <a:t>/wp-content/until2016_uploads/2013/08/PDFUA-in-a-Nutshell-</a:t>
            </a:r>
            <a:r>
              <a:rPr lang="en-US" sz="2000" dirty="0" err="1"/>
              <a:t>PDFUA.pdf</a:t>
            </a:r>
            <a:endParaRPr lang="en-US" sz="2000" dirty="0"/>
          </a:p>
          <a:p>
            <a:r>
              <a:rPr lang="en-US" dirty="0">
                <a:hlinkClick r:id="rId8"/>
              </a:rPr>
              <a:t>PDF Accessibility for ADA Compliance</a:t>
            </a:r>
            <a:r>
              <a:rPr lang="en-US" sz="3600" dirty="0"/>
              <a:t> </a:t>
            </a:r>
            <a:r>
              <a:rPr lang="en-US" sz="2800" dirty="0"/>
              <a:t>– </a:t>
            </a:r>
            <a:r>
              <a:rPr lang="en-US" sz="2000" dirty="0"/>
              <a:t>https://</a:t>
            </a:r>
            <a:r>
              <a:rPr lang="en-US" sz="2000" dirty="0" err="1"/>
              <a:t>www.adobe.com</a:t>
            </a:r>
            <a:r>
              <a:rPr lang="en-US" sz="2000" dirty="0"/>
              <a:t>/max/2020/sessions/pdf-accessibility-for-ada-compliance-s6809.html</a:t>
            </a:r>
          </a:p>
          <a:p>
            <a:r>
              <a:rPr lang="en-US" dirty="0">
                <a:hlinkClick r:id="rId9"/>
              </a:rPr>
              <a:t>Accessible Tables with Adobe InDesign</a:t>
            </a:r>
            <a:r>
              <a:rPr lang="en-US" sz="2800" dirty="0"/>
              <a:t> </a:t>
            </a:r>
            <a:r>
              <a:rPr lang="en-US" sz="2000" dirty="0"/>
              <a:t>–  https://</a:t>
            </a:r>
            <a:r>
              <a:rPr lang="en-US" sz="2000" dirty="0" err="1"/>
              <a:t>www.youtube.com</a:t>
            </a:r>
            <a:r>
              <a:rPr lang="en-US" sz="2000" dirty="0"/>
              <a:t>/embed/Bo60TEE2oyA</a:t>
            </a:r>
          </a:p>
          <a:p>
            <a:r>
              <a:rPr lang="en-US" dirty="0">
                <a:hlinkClick r:id="rId9"/>
              </a:rPr>
              <a:t>Accessible Charts and Graphs</a:t>
            </a:r>
            <a:r>
              <a:rPr lang="en-US" sz="2800" dirty="0"/>
              <a:t> </a:t>
            </a:r>
            <a:r>
              <a:rPr lang="en-US" sz="2000" dirty="0"/>
              <a:t>– https://</a:t>
            </a:r>
            <a:r>
              <a:rPr lang="en-US" sz="2000" dirty="0" err="1"/>
              <a:t>www.youtube.com</a:t>
            </a:r>
            <a:r>
              <a:rPr lang="en-US" sz="2000" dirty="0"/>
              <a:t>/embed/Bo60TEE2oyA</a:t>
            </a:r>
          </a:p>
        </p:txBody>
      </p:sp>
    </p:spTree>
    <p:extLst>
      <p:ext uri="{BB962C8B-B14F-4D97-AF65-F5344CB8AC3E}">
        <p14:creationId xmlns:p14="http://schemas.microsoft.com/office/powerpoint/2010/main" val="12036311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F928C-8329-4951-9FD5-64A687CF7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Important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836E3-EEBA-42D3-A052-86BDCF37D65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>
                <a:hlinkClick r:id="rId3"/>
              </a:rPr>
              <a:t>Report a Barrier 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/>
              <a:t>Help us identify and remediate issues that you come across– it really does take everyone to create an inclusive community.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We follow up personally and explain the review process and outcome for each barrier reported.</a:t>
            </a:r>
          </a:p>
          <a:p>
            <a:pPr>
              <a:lnSpc>
                <a:spcPct val="110000"/>
              </a:lnSpc>
            </a:pPr>
            <a:r>
              <a:rPr lang="en-US" dirty="0">
                <a:hlinkClick r:id="rId4"/>
              </a:rPr>
              <a:t>IT Accessibility Website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/>
              <a:t>Accessibility tips and links to resources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Information about the IT Accessibility Liaison program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EIT accessibility policy information</a:t>
            </a:r>
          </a:p>
          <a:p>
            <a:pPr>
              <a:lnSpc>
                <a:spcPct val="110000"/>
              </a:lnSpc>
            </a:pPr>
            <a:r>
              <a:rPr lang="en-US" dirty="0">
                <a:hlinkClick r:id="rId5"/>
              </a:rPr>
              <a:t>DRES academic accommodations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>
                <a:hlinkClick r:id="rId6"/>
              </a:rPr>
              <a:t>Request a reasonable accommodation</a:t>
            </a:r>
            <a:r>
              <a:rPr lang="en-US" dirty="0"/>
              <a:t> – faculty and staff (including GA/TA workplace accommodations)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997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379F97-877D-6942-911B-76C6A4E10E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9863" y="3015909"/>
            <a:ext cx="8852274" cy="82618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Document Structure</a:t>
            </a:r>
          </a:p>
        </p:txBody>
      </p:sp>
    </p:spTree>
    <p:extLst>
      <p:ext uri="{BB962C8B-B14F-4D97-AF65-F5344CB8AC3E}">
        <p14:creationId xmlns:p14="http://schemas.microsoft.com/office/powerpoint/2010/main" val="3240146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068E1-9355-CB41-83D9-9B392F507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37FF5-830D-B049-A089-6E94D21810F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Provides meaning for those who cannot see the visual layout of a document.</a:t>
            </a:r>
          </a:p>
          <a:p>
            <a:r>
              <a:rPr lang="en-US" dirty="0"/>
              <a:t>Indicates the relationship between bits of content</a:t>
            </a:r>
          </a:p>
          <a:p>
            <a:r>
              <a:rPr lang="en-US" dirty="0"/>
              <a:t>Conveys hierarchy and information flow</a:t>
            </a:r>
          </a:p>
          <a:p>
            <a:r>
              <a:rPr lang="en-US" dirty="0"/>
              <a:t>Examples of semantic content</a:t>
            </a:r>
          </a:p>
          <a:p>
            <a:pPr lvl="1"/>
            <a:r>
              <a:rPr lang="en-US" dirty="0"/>
              <a:t>Headings – Used in order from Heading 1 to Heading 6</a:t>
            </a:r>
          </a:p>
          <a:p>
            <a:pPr lvl="1"/>
            <a:r>
              <a:rPr lang="en-US" dirty="0"/>
              <a:t>Lists – Group lists of information</a:t>
            </a:r>
          </a:p>
          <a:p>
            <a:pPr lvl="1"/>
            <a:r>
              <a:rPr lang="en-US" dirty="0"/>
              <a:t>Tables – Provide structure for tabular data</a:t>
            </a:r>
          </a:p>
        </p:txBody>
      </p:sp>
    </p:spTree>
    <p:extLst>
      <p:ext uri="{BB962C8B-B14F-4D97-AF65-F5344CB8AC3E}">
        <p14:creationId xmlns:p14="http://schemas.microsoft.com/office/powerpoint/2010/main" val="197936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A1B47-8A69-1347-B48E-05DE1E637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Semantic Content?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49EA6-2258-AF45-A26C-79FEF8849B0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1700"/>
              </a:spcBef>
            </a:pPr>
            <a:r>
              <a:rPr lang="en-US" dirty="0"/>
              <a:t>Paragraphs</a:t>
            </a:r>
          </a:p>
          <a:p>
            <a:pPr>
              <a:spcBef>
                <a:spcPts val="1700"/>
              </a:spcBef>
            </a:pPr>
            <a:r>
              <a:rPr lang="en-US" dirty="0"/>
              <a:t>Headings</a:t>
            </a:r>
          </a:p>
          <a:p>
            <a:pPr>
              <a:spcBef>
                <a:spcPts val="1700"/>
              </a:spcBef>
            </a:pPr>
            <a:r>
              <a:rPr lang="en-US" dirty="0"/>
              <a:t>Lists (bulleted and numbered)</a:t>
            </a:r>
          </a:p>
          <a:p>
            <a:pPr>
              <a:spcBef>
                <a:spcPts val="1700"/>
              </a:spcBef>
            </a:pPr>
            <a:r>
              <a:rPr lang="en-US" dirty="0"/>
              <a:t>Tables</a:t>
            </a:r>
          </a:p>
          <a:p>
            <a:pPr>
              <a:spcBef>
                <a:spcPts val="1700"/>
              </a:spcBef>
            </a:pPr>
            <a:r>
              <a:rPr lang="en-US" dirty="0"/>
              <a:t>Figures / Images</a:t>
            </a:r>
          </a:p>
          <a:p>
            <a:pPr>
              <a:spcBef>
                <a:spcPts val="1700"/>
              </a:spcBef>
            </a:pPr>
            <a:r>
              <a:rPr lang="en-US" dirty="0"/>
              <a:t>Interactive content: links, buttons, etc.</a:t>
            </a:r>
          </a:p>
          <a:p>
            <a:pPr>
              <a:spcBef>
                <a:spcPts val="1700"/>
              </a:spcBef>
              <a:spcAft>
                <a:spcPts val="0"/>
              </a:spcAft>
            </a:pPr>
            <a:r>
              <a:rPr lang="en-US" dirty="0"/>
              <a:t>All content must have some semantic role</a:t>
            </a:r>
          </a:p>
          <a:p>
            <a:pPr lvl="1"/>
            <a:r>
              <a:rPr lang="en-US" dirty="0"/>
              <a:t>Decorative (i.e. artifact) is a role</a:t>
            </a:r>
          </a:p>
        </p:txBody>
      </p:sp>
    </p:spTree>
    <p:extLst>
      <p:ext uri="{BB962C8B-B14F-4D97-AF65-F5344CB8AC3E}">
        <p14:creationId xmlns:p14="http://schemas.microsoft.com/office/powerpoint/2010/main" val="3522405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503A2D0-D6A7-4B4E-9A70-823437FB6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cap="none" dirty="0"/>
              <a:t>Basic Document Structure – Other Heading Levels</a:t>
            </a:r>
            <a:endParaRPr lang="en-US" sz="1800" cap="none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D42B31B-2D6B-C74B-A17D-A0BA947D771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55000" lnSpcReduction="20000"/>
          </a:bodyPr>
          <a:lstStyle/>
          <a:p>
            <a:pPr>
              <a:spcBef>
                <a:spcPts val="1700"/>
              </a:spcBef>
            </a:pPr>
            <a:r>
              <a:rPr lang="en-US" sz="4400" dirty="0"/>
              <a:t>Purpose: Establish document outline</a:t>
            </a:r>
          </a:p>
          <a:p>
            <a:pPr>
              <a:spcBef>
                <a:spcPts val="1700"/>
              </a:spcBef>
            </a:pPr>
            <a:r>
              <a:rPr lang="en-US" sz="4400" dirty="0"/>
              <a:t>Each top-level section is a Heading 2</a:t>
            </a:r>
          </a:p>
          <a:p>
            <a:pPr>
              <a:spcBef>
                <a:spcPts val="1700"/>
              </a:spcBef>
            </a:pPr>
            <a:r>
              <a:rPr lang="en-US" sz="4400" dirty="0"/>
              <a:t>Headings 3 – 6 are used within sections</a:t>
            </a:r>
          </a:p>
          <a:p>
            <a:pPr>
              <a:spcBef>
                <a:spcPts val="1700"/>
              </a:spcBef>
            </a:pPr>
            <a:r>
              <a:rPr lang="en-US" sz="4400" dirty="0"/>
              <a:t>Do not skip levels</a:t>
            </a:r>
          </a:p>
          <a:p>
            <a:pPr>
              <a:spcBef>
                <a:spcPts val="1700"/>
              </a:spcBef>
            </a:pPr>
            <a:r>
              <a:rPr lang="en-US" sz="4400" dirty="0"/>
              <a:t>Only use to start a new section</a:t>
            </a:r>
          </a:p>
          <a:p>
            <a:pPr lvl="1"/>
            <a:r>
              <a:rPr lang="en-US" sz="3600" dirty="0"/>
              <a:t>Do not use for emphasis</a:t>
            </a:r>
          </a:p>
          <a:p>
            <a:r>
              <a:rPr lang="en-US" sz="4400" dirty="0"/>
              <a:t>Same-level headings in a section must be unique (called sibling headings)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8B7374-23F1-DC41-96D6-B4B2F895F73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DOCUMENT TITLE (H1)</a:t>
            </a:r>
          </a:p>
          <a:p>
            <a:pPr marL="11113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First Section (H2)</a:t>
            </a:r>
          </a:p>
          <a:p>
            <a:pPr marL="457200" indent="0">
              <a:spcBef>
                <a:spcPts val="0"/>
              </a:spcBef>
              <a:buNone/>
            </a:pPr>
            <a:r>
              <a:rPr lang="en-US" dirty="0"/>
              <a:t>&lt;content&gt;</a:t>
            </a:r>
          </a:p>
          <a:p>
            <a:pPr marL="457200" indent="0">
              <a:buNone/>
            </a:pPr>
            <a:r>
              <a:rPr lang="en-US" dirty="0">
                <a:solidFill>
                  <a:schemeClr val="accent1"/>
                </a:solidFill>
              </a:rPr>
              <a:t>Subheading (H3)</a:t>
            </a:r>
          </a:p>
          <a:p>
            <a:pPr marL="800100" indent="0">
              <a:spcBef>
                <a:spcPts val="0"/>
              </a:spcBef>
              <a:buNone/>
            </a:pPr>
            <a:r>
              <a:rPr lang="en-US" dirty="0"/>
              <a:t>&lt;content&gt;</a:t>
            </a:r>
          </a:p>
          <a:p>
            <a:pPr marL="800100" indent="0">
              <a:buNone/>
            </a:pPr>
            <a:r>
              <a:rPr lang="en-US" i="1" dirty="0">
                <a:solidFill>
                  <a:schemeClr val="accent1"/>
                </a:solidFill>
              </a:rPr>
              <a:t>Another Heading (H4)</a:t>
            </a:r>
          </a:p>
          <a:p>
            <a:pPr marL="1143000" indent="0">
              <a:spcBef>
                <a:spcPts val="0"/>
              </a:spcBef>
              <a:buNone/>
            </a:pPr>
            <a:r>
              <a:rPr lang="en-US" dirty="0"/>
              <a:t>&lt;content&gt;</a:t>
            </a:r>
          </a:p>
          <a:p>
            <a:pPr marL="457200" indent="0">
              <a:buNone/>
            </a:pPr>
            <a:r>
              <a:rPr lang="en-US" dirty="0">
                <a:solidFill>
                  <a:schemeClr val="accent1"/>
                </a:solidFill>
              </a:rPr>
              <a:t>New Subheading (H3)</a:t>
            </a:r>
          </a:p>
          <a:p>
            <a:pPr marL="800100" indent="0">
              <a:spcBef>
                <a:spcPts val="0"/>
              </a:spcBef>
              <a:buNone/>
            </a:pPr>
            <a:r>
              <a:rPr lang="en-US" dirty="0"/>
              <a:t>&lt;content&gt;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Second Section (H2)</a:t>
            </a:r>
          </a:p>
          <a:p>
            <a:pPr marL="457200" indent="0">
              <a:spcBef>
                <a:spcPts val="0"/>
              </a:spcBef>
              <a:buNone/>
            </a:pPr>
            <a:r>
              <a:rPr lang="en-US" dirty="0"/>
              <a:t>&lt;content&gt;</a:t>
            </a:r>
          </a:p>
          <a:p>
            <a:pPr marL="457200" indent="0">
              <a:buNone/>
            </a:pPr>
            <a:r>
              <a:rPr lang="en-US" dirty="0">
                <a:solidFill>
                  <a:schemeClr val="accent1"/>
                </a:solidFill>
              </a:rPr>
              <a:t>Subheading (H3)</a:t>
            </a:r>
          </a:p>
          <a:p>
            <a:pPr marL="800100" indent="0">
              <a:spcBef>
                <a:spcPts val="0"/>
              </a:spcBef>
              <a:buNone/>
            </a:pPr>
            <a:r>
              <a:rPr lang="en-US" dirty="0"/>
              <a:t>&lt;content&gt;</a:t>
            </a:r>
          </a:p>
          <a:p>
            <a:pPr marL="11113" indent="0">
              <a:spcBef>
                <a:spcPts val="0"/>
              </a:spcBef>
              <a:buNone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3156E89-2074-9E49-A473-EB4E4AD0A4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096000" y="1690687"/>
            <a:ext cx="0" cy="371547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7423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A5A28-BCB6-9382-E63F-F9A2DE4E0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Structure: Lists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A1D0E8-1FA0-6F54-9975-B80B4A2ECD4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Lists group information that comes as a series of items</a:t>
            </a:r>
          </a:p>
          <a:p>
            <a:r>
              <a:rPr lang="en-US" dirty="0"/>
              <a:t>Bulleted lists when the order of the items does not matter</a:t>
            </a:r>
          </a:p>
          <a:p>
            <a:r>
              <a:rPr lang="en-US" dirty="0"/>
              <a:t>Numbered lists when the order does matter, e.g. instructions</a:t>
            </a:r>
          </a:p>
        </p:txBody>
      </p:sp>
    </p:spTree>
    <p:extLst>
      <p:ext uri="{BB962C8B-B14F-4D97-AF65-F5344CB8AC3E}">
        <p14:creationId xmlns:p14="http://schemas.microsoft.com/office/powerpoint/2010/main" val="320425602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University of Illinois">
      <a:dk1>
        <a:srgbClr val="13284B"/>
      </a:dk1>
      <a:lt1>
        <a:srgbClr val="FFFFFF"/>
      </a:lt1>
      <a:dk2>
        <a:srgbClr val="1E3877"/>
      </a:dk2>
      <a:lt2>
        <a:srgbClr val="F8FAFC"/>
      </a:lt2>
      <a:accent1>
        <a:srgbClr val="FF542E"/>
      </a:accent1>
      <a:accent2>
        <a:srgbClr val="1D58A7"/>
      </a:accent2>
      <a:accent3>
        <a:srgbClr val="F5821E"/>
      </a:accent3>
      <a:accent4>
        <a:srgbClr val="009FD3"/>
      </a:accent4>
      <a:accent5>
        <a:srgbClr val="DD3403"/>
      </a:accent5>
      <a:accent6>
        <a:srgbClr val="D2D2D2"/>
      </a:accent6>
      <a:hlink>
        <a:srgbClr val="1D58A7"/>
      </a:hlink>
      <a:folHlink>
        <a:srgbClr val="DD3403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62A467FE-6F50-074F-B654-36E3EAF61250}" vid="{04F66095-14F1-444A-B203-39EB832485D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cd0a28f-a80a-4d5c-bd36-a1a17520d099">
      <Terms xmlns="http://schemas.microsoft.com/office/infopath/2007/PartnerControls"/>
    </lcf76f155ced4ddcb4097134ff3c332f>
    <TaxCatchAll xmlns="6a5ed783-dec9-4682-8df4-ac3aa05b2f2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18367BB16DAE4CA19ED96C04B71925" ma:contentTypeVersion="14" ma:contentTypeDescription="Create a new document." ma:contentTypeScope="" ma:versionID="610f2aa9521c2d15380e9a8fbacd5f2f">
  <xsd:schema xmlns:xsd="http://www.w3.org/2001/XMLSchema" xmlns:xs="http://www.w3.org/2001/XMLSchema" xmlns:p="http://schemas.microsoft.com/office/2006/metadata/properties" xmlns:ns2="fcd0a28f-a80a-4d5c-bd36-a1a17520d099" xmlns:ns3="6a5ed783-dec9-4682-8df4-ac3aa05b2f2d" targetNamespace="http://schemas.microsoft.com/office/2006/metadata/properties" ma:root="true" ma:fieldsID="61b17b91f6b862eaac8d2220d6d73ab3" ns2:_="" ns3:_="">
    <xsd:import namespace="fcd0a28f-a80a-4d5c-bd36-a1a17520d099"/>
    <xsd:import namespace="6a5ed783-dec9-4682-8df4-ac3aa05b2f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d0a28f-a80a-4d5c-bd36-a1a17520d0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576e6ad8-52fe-412f-a0b9-03ea580b629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5ed783-dec9-4682-8df4-ac3aa05b2f2d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80e47b09-f718-4c10-bb82-7f2bd2a12210}" ma:internalName="TaxCatchAll" ma:showField="CatchAllData" ma:web="6a5ed783-dec9-4682-8df4-ac3aa05b2f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FA8025C-BF18-46BD-B47A-6C74973C3069}">
  <ds:schemaRefs>
    <ds:schemaRef ds:uri="fcd0a28f-a80a-4d5c-bd36-a1a17520d099"/>
    <ds:schemaRef ds:uri="http://purl.org/dc/terms/"/>
    <ds:schemaRef ds:uri="http://purl.org/dc/dcmitype/"/>
    <ds:schemaRef ds:uri="http://purl.org/dc/elements/1.1/"/>
    <ds:schemaRef ds:uri="http://schemas.microsoft.com/office/2006/documentManagement/types"/>
    <ds:schemaRef ds:uri="http://www.w3.org/XML/1998/namespace"/>
    <ds:schemaRef ds:uri="6a5ed783-dec9-4682-8df4-ac3aa05b2f2d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3B37354E-845B-4375-ABFF-8E7120DB12E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5352A0C-77A2-4686-9499-6E408CBEC4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d0a28f-a80a-4d5c-bd36-a1a17520d099"/>
    <ds:schemaRef ds:uri="6a5ed783-dec9-4682-8df4-ac3aa05b2f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PowerPoint-Blue-wide</Template>
  <TotalTime>2738</TotalTime>
  <Words>2026</Words>
  <Application>Microsoft Office PowerPoint</Application>
  <PresentationFormat>Widescreen</PresentationFormat>
  <Paragraphs>285</Paragraphs>
  <Slides>41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adobe-clean</vt:lpstr>
      <vt:lpstr>Arial</vt:lpstr>
      <vt:lpstr>Calibri</vt:lpstr>
      <vt:lpstr>Georgia</vt:lpstr>
      <vt:lpstr>Gill Sans MT</vt:lpstr>
      <vt:lpstr>Custom Design</vt:lpstr>
      <vt:lpstr>Introduction to Accessible PDFs</vt:lpstr>
      <vt:lpstr>PDF Structure</vt:lpstr>
      <vt:lpstr>The Three E’s of Accessibility</vt:lpstr>
      <vt:lpstr>Multiple Ways</vt:lpstr>
      <vt:lpstr>Document Structure</vt:lpstr>
      <vt:lpstr>Semantic Structure</vt:lpstr>
      <vt:lpstr>What Is Semantic Content?</vt:lpstr>
      <vt:lpstr>Basic Document Structure – Other Heading Levels</vt:lpstr>
      <vt:lpstr>Semantic Structure: Lists</vt:lpstr>
      <vt:lpstr>Semantic Structure: Images</vt:lpstr>
      <vt:lpstr>Define the Tab Order</vt:lpstr>
      <vt:lpstr>Semantic Structure: Tables</vt:lpstr>
      <vt:lpstr>Use of Color</vt:lpstr>
      <vt:lpstr>Recognizing PDF Accessibility</vt:lpstr>
      <vt:lpstr>Characteristics of An Accessible PDF</vt:lpstr>
      <vt:lpstr>Accessibility Check Workflow</vt:lpstr>
      <vt:lpstr>DO NOT USE: Acrobat Read Out Loud</vt:lpstr>
      <vt:lpstr>Starting From An Accessible Source</vt:lpstr>
      <vt:lpstr>Searchable Text</vt:lpstr>
      <vt:lpstr>Tag Structure Quick Check</vt:lpstr>
      <vt:lpstr> Quick Check: Reading Order (1 of 2)</vt:lpstr>
      <vt:lpstr> Quick Check: Reading Order (2 of 2)</vt:lpstr>
      <vt:lpstr>Accessibility Check Tool (1 of 2)</vt:lpstr>
      <vt:lpstr>Accessibility Check Tool (2 of 2)</vt:lpstr>
      <vt:lpstr>Reading Order Tool: Check Tag Use (1 of 2)</vt:lpstr>
      <vt:lpstr>Reading Order Tool: Check Tag Use (2 of 2)</vt:lpstr>
      <vt:lpstr>Document Title and Language</vt:lpstr>
      <vt:lpstr>Fixing Issues</vt:lpstr>
      <vt:lpstr>Caveat Draconis</vt:lpstr>
      <vt:lpstr>Headings</vt:lpstr>
      <vt:lpstr>Alt Text</vt:lpstr>
      <vt:lpstr>Lists</vt:lpstr>
      <vt:lpstr>Fixing Reading Order</vt:lpstr>
      <vt:lpstr>Blank Lines</vt:lpstr>
      <vt:lpstr>Fixing Table Information</vt:lpstr>
      <vt:lpstr>Tables: Column Headers</vt:lpstr>
      <vt:lpstr>Tables: Row Headers</vt:lpstr>
      <vt:lpstr>Bookmarks (PowerPoint Conversions)</vt:lpstr>
      <vt:lpstr>Questions?</vt:lpstr>
      <vt:lpstr>Learn More</vt:lpstr>
      <vt:lpstr>Important 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Accessible PDFs</dc:title>
  <dc:creator>khays@illinois.edu, clblew@illinois.edu, lorilane@illinois.edu, thompso1@illinois.edu, vmart02s@uillinois.edu</dc:creator>
  <cp:lastModifiedBy>Blew, Christy</cp:lastModifiedBy>
  <cp:revision>148</cp:revision>
  <dcterms:created xsi:type="dcterms:W3CDTF">2021-06-03T19:55:13Z</dcterms:created>
  <dcterms:modified xsi:type="dcterms:W3CDTF">2024-08-13T15:58:59Z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0x0101006718367BB16DAE4CA19ED96C04B71925</vt:lpwstr>
  </property>
  <property fmtid="{D5CDD505-2E9C-101B-9397-08002B2CF9AE}" pid="3" name="MediaServiceImageTags">
    <vt:lpwstr/>
  </property>
</Properties>
</file>